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1" r:id="rId2"/>
    <p:sldId id="272" r:id="rId3"/>
    <p:sldId id="262" r:id="rId4"/>
    <p:sldId id="360" r:id="rId5"/>
    <p:sldId id="362" r:id="rId6"/>
    <p:sldId id="361" r:id="rId7"/>
    <p:sldId id="267" r:id="rId8"/>
    <p:sldId id="271" r:id="rId9"/>
    <p:sldId id="273" r:id="rId10"/>
    <p:sldId id="27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racy Okubo" initials="TO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48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5" autoAdjust="0"/>
    <p:restoredTop sz="94616" autoAdjust="0"/>
  </p:normalViewPr>
  <p:slideViewPr>
    <p:cSldViewPr>
      <p:cViewPr>
        <p:scale>
          <a:sx n="80" d="100"/>
          <a:sy n="80" d="100"/>
        </p:scale>
        <p:origin x="-389" y="1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155" cy="464978"/>
          </a:xfrm>
          <a:prstGeom prst="rect">
            <a:avLst/>
          </a:prstGeom>
        </p:spPr>
        <p:txBody>
          <a:bodyPr vert="horz" lIns="90675" tIns="45337" rIns="90675" bIns="4533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73" y="2"/>
            <a:ext cx="3038155" cy="464978"/>
          </a:xfrm>
          <a:prstGeom prst="rect">
            <a:avLst/>
          </a:prstGeom>
        </p:spPr>
        <p:txBody>
          <a:bodyPr vert="horz" lIns="90675" tIns="45337" rIns="90675" bIns="45337" rtlCol="0"/>
          <a:lstStyle>
            <a:lvl1pPr algn="r">
              <a:defRPr sz="1200"/>
            </a:lvl1pPr>
          </a:lstStyle>
          <a:p>
            <a:fld id="{555551E2-541E-448C-9C08-424D589B99D8}" type="datetimeFigureOut">
              <a:rPr lang="en-US" smtClean="0"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48"/>
            <a:ext cx="3038155" cy="464978"/>
          </a:xfrm>
          <a:prstGeom prst="rect">
            <a:avLst/>
          </a:prstGeom>
        </p:spPr>
        <p:txBody>
          <a:bodyPr vert="horz" lIns="90675" tIns="45337" rIns="90675" bIns="4533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73" y="8829848"/>
            <a:ext cx="3038155" cy="464978"/>
          </a:xfrm>
          <a:prstGeom prst="rect">
            <a:avLst/>
          </a:prstGeom>
        </p:spPr>
        <p:txBody>
          <a:bodyPr vert="horz" lIns="90675" tIns="45337" rIns="90675" bIns="45337" rtlCol="0" anchor="b"/>
          <a:lstStyle>
            <a:lvl1pPr algn="r">
              <a:defRPr sz="1200"/>
            </a:lvl1pPr>
          </a:lstStyle>
          <a:p>
            <a:fld id="{0146AD75-1055-4F0D-9951-D09232356E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14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840" cy="464820"/>
          </a:xfrm>
          <a:prstGeom prst="rect">
            <a:avLst/>
          </a:prstGeom>
        </p:spPr>
        <p:txBody>
          <a:bodyPr vert="horz" lIns="93151" tIns="46575" rIns="93151" bIns="4657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0"/>
            <a:ext cx="3037840" cy="464820"/>
          </a:xfrm>
          <a:prstGeom prst="rect">
            <a:avLst/>
          </a:prstGeom>
        </p:spPr>
        <p:txBody>
          <a:bodyPr vert="horz" lIns="93151" tIns="46575" rIns="93151" bIns="46575" rtlCol="0"/>
          <a:lstStyle>
            <a:lvl1pPr algn="r">
              <a:defRPr sz="1200"/>
            </a:lvl1pPr>
          </a:lstStyle>
          <a:p>
            <a:fld id="{560052E1-1E13-41BB-84D0-963DB4DD067D}" type="datetimeFigureOut">
              <a:rPr lang="en-US" smtClean="0"/>
              <a:t>9/9/2015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1" tIns="46575" rIns="93151" bIns="4657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51" tIns="46575" rIns="93151" bIns="4657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66"/>
            <a:ext cx="3037840" cy="464820"/>
          </a:xfrm>
          <a:prstGeom prst="rect">
            <a:avLst/>
          </a:prstGeom>
        </p:spPr>
        <p:txBody>
          <a:bodyPr vert="horz" lIns="93151" tIns="46575" rIns="93151" bIns="4657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6"/>
            <a:ext cx="3037840" cy="464820"/>
          </a:xfrm>
          <a:prstGeom prst="rect">
            <a:avLst/>
          </a:prstGeom>
        </p:spPr>
        <p:txBody>
          <a:bodyPr vert="horz" lIns="93151" tIns="46575" rIns="93151" bIns="46575" rtlCol="0" anchor="b"/>
          <a:lstStyle>
            <a:lvl1pPr algn="r">
              <a:defRPr sz="1200"/>
            </a:lvl1pPr>
          </a:lstStyle>
          <a:p>
            <a:fld id="{9BB78B22-6998-4A87-8FE3-BCE34C3C80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0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6" name="Picture 6" descr="eHealthTo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1000"/>
            <a:ext cx="4572000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62560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76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63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9859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69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1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26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7398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1497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701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HealthTop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5857"/>
            <a:ext cx="3505200" cy="632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7162800" y="62484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dirty="0">
                <a:solidFill>
                  <a:srgbClr val="000000"/>
                </a:solidFill>
              </a:rPr>
              <a:t> </a:t>
            </a:r>
            <a:fld id="{D4B614AE-5F5F-43CC-937A-9FF8EA4AAD9A}" type="slidenum">
              <a:rPr lang="en-US" sz="1000">
                <a:solidFill>
                  <a:srgbClr val="000000"/>
                </a:solidFill>
              </a:rPr>
              <a:pPr algn="r" eaLnBrk="1" fontAlgn="base" hangingPunct="1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sz="1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293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4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48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48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48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48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rgbClr val="00004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48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48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48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48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48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48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48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48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eHealth Initiative Interoperability Work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14, </a:t>
            </a:r>
            <a:r>
              <a:rPr lang="en-US" dirty="0" smtClean="0"/>
              <a:t>2015</a:t>
            </a:r>
          </a:p>
          <a:p>
            <a:r>
              <a:rPr lang="en-US" dirty="0" smtClean="0"/>
              <a:t>2:00 p.m. EDT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3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T</a:t>
            </a:r>
            <a:r>
              <a:rPr lang="en-US" dirty="0" smtClean="0"/>
              <a:t>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23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2590800"/>
          </a:xfrm>
        </p:spPr>
        <p:txBody>
          <a:bodyPr/>
          <a:lstStyle/>
          <a:p>
            <a:pPr marL="0" indent="0" algn="ctr" eaLnBrk="1" hangingPunct="1">
              <a:spcBef>
                <a:spcPts val="1200"/>
              </a:spcBef>
              <a:buFont typeface="Arial" charset="0"/>
              <a:buNone/>
              <a:defRPr/>
            </a:pPr>
            <a:r>
              <a:rPr lang="en-US" sz="4000" dirty="0">
                <a:latin typeface="Arial" charset="0"/>
                <a:cs typeface="Arial" charset="0"/>
                <a:sym typeface="Arial" charset="0"/>
              </a:rPr>
              <a:t>Please </a:t>
            </a:r>
            <a:r>
              <a:rPr lang="en-US" sz="4000" dirty="0" smtClean="0">
                <a:latin typeface="Arial" charset="0"/>
                <a:cs typeface="Arial" charset="0"/>
                <a:sym typeface="Arial" charset="0"/>
              </a:rPr>
              <a:t>mute your line</a:t>
            </a:r>
            <a:r>
              <a:rPr lang="en-US" sz="4000" dirty="0"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 sz="4000" dirty="0" smtClean="0">
                <a:latin typeface="Arial" charset="0"/>
                <a:cs typeface="Arial" charset="0"/>
                <a:sym typeface="Arial" charset="0"/>
              </a:rPr>
              <a:t>when </a:t>
            </a:r>
            <a:r>
              <a:rPr lang="en-US" sz="4000" dirty="0">
                <a:latin typeface="Arial" charset="0"/>
                <a:cs typeface="Arial" charset="0"/>
                <a:sym typeface="Arial" charset="0"/>
              </a:rPr>
              <a:t>not speaking  </a:t>
            </a:r>
            <a:endParaRPr lang="en-US" sz="4000" dirty="0">
              <a:latin typeface="Arial" charset="0"/>
              <a:sym typeface="Arial" charset="0"/>
            </a:endParaRPr>
          </a:p>
          <a:p>
            <a:pPr marL="0" indent="0" algn="ctr" eaLnBrk="1" hangingPunct="1">
              <a:spcBef>
                <a:spcPts val="1200"/>
              </a:spcBef>
              <a:buFont typeface="Arial" charset="0"/>
              <a:buNone/>
              <a:defRPr/>
            </a:pPr>
            <a:r>
              <a:rPr lang="en-US" sz="4000" dirty="0">
                <a:latin typeface="Arial" charset="0"/>
                <a:cs typeface="Arial" charset="0"/>
                <a:sym typeface="Arial" charset="0"/>
              </a:rPr>
              <a:t>(* 6 to mute, *7 to unmute</a:t>
            </a:r>
            <a:r>
              <a:rPr lang="en-US" sz="4000" dirty="0" smtClean="0">
                <a:latin typeface="Arial" charset="0"/>
                <a:cs typeface="Arial" charset="0"/>
                <a:sym typeface="Arial" charset="0"/>
              </a:rPr>
              <a:t>)</a:t>
            </a:r>
          </a:p>
          <a:p>
            <a:pPr marL="0" indent="0" algn="ctr" eaLnBrk="1" hangingPunct="1">
              <a:spcBef>
                <a:spcPts val="1200"/>
              </a:spcBef>
              <a:buFont typeface="Arial" charset="0"/>
              <a:buNone/>
              <a:defRPr/>
            </a:pPr>
            <a:endParaRPr lang="en-US" sz="4000" dirty="0">
              <a:latin typeface="Arial" charset="0"/>
              <a:cs typeface="Arial" charset="0"/>
              <a:sym typeface="Arial" charset="0"/>
            </a:endParaRPr>
          </a:p>
          <a:p>
            <a:pPr marL="0" indent="0" algn="ctr" eaLnBrk="1" hangingPunct="1">
              <a:spcBef>
                <a:spcPts val="1200"/>
              </a:spcBef>
              <a:buNone/>
              <a:defRPr/>
            </a:pPr>
            <a:r>
              <a:rPr lang="en-US" sz="4000" dirty="0">
                <a:latin typeface="Arial" charset="0"/>
                <a:cs typeface="Arial" charset="0"/>
                <a:sym typeface="Arial" charset="0"/>
              </a:rPr>
              <a:t>This call is being </a:t>
            </a:r>
            <a:r>
              <a:rPr lang="en-US" sz="4000" dirty="0" smtClean="0">
                <a:latin typeface="Arial" charset="0"/>
                <a:cs typeface="Arial" charset="0"/>
                <a:sym typeface="Arial" charset="0"/>
              </a:rPr>
              <a:t>recorded</a:t>
            </a:r>
          </a:p>
          <a:p>
            <a:pPr marL="0" indent="0" algn="ctr" eaLnBrk="1" hangingPunct="1">
              <a:spcBef>
                <a:spcPts val="1200"/>
              </a:spcBef>
              <a:buNone/>
              <a:defRPr/>
            </a:pPr>
            <a:endParaRPr lang="en-US" sz="4000" dirty="0">
              <a:latin typeface="Arial" charset="0"/>
              <a:sym typeface="Arial" charset="0"/>
            </a:endParaRPr>
          </a:p>
          <a:p>
            <a:pPr marL="0" indent="0" algn="ctr" eaLnBrk="1" hangingPunct="1">
              <a:spcBef>
                <a:spcPts val="1200"/>
              </a:spcBef>
              <a:buFont typeface="Arial" charset="0"/>
              <a:buNone/>
              <a:defRPr/>
            </a:pPr>
            <a:endParaRPr lang="en-US" sz="4800" i="1" dirty="0">
              <a:latin typeface="Arial" charset="0"/>
              <a:sym typeface="Arial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04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1832707"/>
              </p:ext>
            </p:extLst>
          </p:nvPr>
        </p:nvGraphicFramePr>
        <p:xfrm>
          <a:off x="457200" y="1295400"/>
          <a:ext cx="722376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1600"/>
                <a:gridCol w="2042160"/>
              </a:tblGrid>
              <a:tr h="152400">
                <a:tc>
                  <a:txBody>
                    <a:bodyPr/>
                    <a:lstStyle/>
                    <a:p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Timeframe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Welcome and Overview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2:00 p.m.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Review of </a:t>
                      </a:r>
                      <a:r>
                        <a:rPr lang="en-US" dirty="0" smtClean="0"/>
                        <a:t>Report</a:t>
                      </a:r>
                      <a:r>
                        <a:rPr lang="en-US" baseline="0" dirty="0" smtClean="0"/>
                        <a:t> Outline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2:05 p.m.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Timeline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2:50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p.m.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Next Steps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2:50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p.m.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4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19200" y="1371600"/>
            <a:ext cx="7162800" cy="4678363"/>
          </a:xfrm>
        </p:spPr>
        <p:txBody>
          <a:bodyPr numCol="1"/>
          <a:lstStyle/>
          <a:p>
            <a:r>
              <a:rPr lang="en-US" sz="2800" dirty="0" smtClean="0"/>
              <a:t>40 </a:t>
            </a:r>
            <a:r>
              <a:rPr lang="en-US" sz="2800" dirty="0" smtClean="0"/>
              <a:t>examples </a:t>
            </a:r>
            <a:endParaRPr lang="en-US" sz="2800" dirty="0" smtClean="0"/>
          </a:p>
          <a:p>
            <a:r>
              <a:rPr lang="en-US" sz="2800" dirty="0" smtClean="0"/>
              <a:t>13 submitting organizations</a:t>
            </a:r>
            <a:endParaRPr lang="en-US" sz="2800" dirty="0" smtClean="0"/>
          </a:p>
          <a:p>
            <a:r>
              <a:rPr lang="en-US" sz="2800" dirty="0" smtClean="0"/>
              <a:t>Interviews complete</a:t>
            </a:r>
            <a:endParaRPr lang="en-US" sz="2800" dirty="0" smtClean="0"/>
          </a:p>
          <a:p>
            <a:r>
              <a:rPr lang="en-US" sz="2800" dirty="0" smtClean="0"/>
              <a:t>Profiles developed and under review by submitters</a:t>
            </a:r>
            <a:endParaRPr lang="en-US" sz="2800" dirty="0" smtClean="0"/>
          </a:p>
          <a:p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304800" y="6096000"/>
            <a:ext cx="876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2:05 – 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2:50</a:t>
            </a:r>
            <a:endParaRPr lang="en-US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81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6096000"/>
            <a:ext cx="876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2:05 – </a:t>
            </a:r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2:50</a:t>
            </a:r>
            <a:endParaRPr lang="en-US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Will the overall structure flow for the reader?</a:t>
            </a:r>
          </a:p>
          <a:p>
            <a:r>
              <a:rPr lang="en-US" sz="2800" dirty="0" smtClean="0"/>
              <a:t>Is the content of each section complete and appropriate?</a:t>
            </a:r>
          </a:p>
          <a:p>
            <a:r>
              <a:rPr lang="en-US" sz="2800" dirty="0" smtClean="0"/>
              <a:t>Is the organization of the examples logical and useful?</a:t>
            </a:r>
          </a:p>
          <a:p>
            <a:r>
              <a:rPr lang="en-US" sz="2800" dirty="0" smtClean="0"/>
              <a:t>Do the lessons learned align with the examples?</a:t>
            </a:r>
          </a:p>
          <a:p>
            <a:r>
              <a:rPr lang="en-US" sz="2800" dirty="0" smtClean="0"/>
              <a:t>Are the next steps the highest value and are they feasible?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2520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sz="2800" dirty="0" smtClean="0"/>
              <a:t>Do not pursue additional examples. Focus on getting detail for the examples submitted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6096000"/>
            <a:ext cx="876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2:20 – 2:30</a:t>
            </a:r>
            <a:endParaRPr lang="en-US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3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Agendas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056557"/>
              </p:ext>
            </p:extLst>
          </p:nvPr>
        </p:nvGraphicFramePr>
        <p:xfrm>
          <a:off x="1562100" y="170180"/>
          <a:ext cx="60960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100"/>
                <a:gridCol w="4533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Meeting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Agenda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April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Work</a:t>
                      </a:r>
                      <a:r>
                        <a:rPr lang="en-US" sz="1600" baseline="0" dirty="0" smtClean="0"/>
                        <a:t> Group Charge and Timeline</a:t>
                      </a:r>
                    </a:p>
                    <a:p>
                      <a:r>
                        <a:rPr lang="en-US" sz="1600" baseline="0" dirty="0" smtClean="0"/>
                        <a:t>Scope of Practices to Research</a:t>
                      </a:r>
                    </a:p>
                    <a:p>
                      <a:r>
                        <a:rPr lang="en-US" sz="1600" baseline="0" dirty="0" smtClean="0"/>
                        <a:t>Sources of Best Practices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May 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Overview</a:t>
                      </a:r>
                      <a:r>
                        <a:rPr lang="en-US" sz="1600" baseline="0" dirty="0" smtClean="0"/>
                        <a:t> of survey results</a:t>
                      </a:r>
                    </a:p>
                    <a:p>
                      <a:r>
                        <a:rPr lang="en-US" sz="1600" baseline="0" dirty="0" smtClean="0"/>
                        <a:t>Prioritize use case areas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Best Practice</a:t>
                      </a:r>
                      <a:r>
                        <a:rPr lang="en-US" sz="1600" baseline="0" dirty="0" smtClean="0"/>
                        <a:t> Identification Process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Framework for Assessing Best Practices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May 18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Overview o</a:t>
                      </a:r>
                      <a:r>
                        <a:rPr lang="en-US" sz="1600" baseline="0" dirty="0" smtClean="0"/>
                        <a:t>f other work groups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Successful interoperability definition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Identify use cases and best practice candidates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June 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Finalize</a:t>
                      </a:r>
                      <a:r>
                        <a:rPr lang="en-US" sz="1600" baseline="0" dirty="0" smtClean="0"/>
                        <a:t> Successful Interoperability Definition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Select Use Cases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June 15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Identify Implemented</a:t>
                      </a:r>
                      <a:r>
                        <a:rPr lang="en-US" sz="1600" baseline="0" dirty="0" smtClean="0"/>
                        <a:t> Best Practices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Assessment of Best Practices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July 20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Identify Implemented</a:t>
                      </a:r>
                      <a:r>
                        <a:rPr lang="en-US" sz="1600" baseline="0" dirty="0" smtClean="0"/>
                        <a:t> Best Practices</a:t>
                      </a:r>
                      <a:endParaRPr lang="en-US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Assessment of Best Practices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August 17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Assessment of Best Practices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smtClean="0"/>
                        <a:t>September 14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Review</a:t>
                      </a:r>
                      <a:r>
                        <a:rPr lang="en-US" sz="1600" baseline="0" dirty="0" smtClean="0"/>
                        <a:t> report </a:t>
                      </a:r>
                      <a:r>
                        <a:rPr lang="en-US" sz="1600" baseline="0" dirty="0" smtClean="0"/>
                        <a:t>outline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smtClean="0"/>
                        <a:t>September</a:t>
                      </a:r>
                      <a:r>
                        <a:rPr lang="en-US" sz="1600" baseline="0" smtClean="0"/>
                        <a:t> </a:t>
                      </a:r>
                      <a:r>
                        <a:rPr lang="en-US" sz="1600" smtClean="0"/>
                        <a:t>28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Finalize</a:t>
                      </a:r>
                      <a:r>
                        <a:rPr lang="en-US" sz="1600" baseline="0" dirty="0" smtClean="0"/>
                        <a:t> report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58501" y="6111433"/>
            <a:ext cx="876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2:50 – 3:00</a:t>
            </a:r>
            <a:endParaRPr lang="en-US" dirty="0">
              <a:solidFill>
                <a:schemeClr val="accent1">
                  <a:lumMod val="25000"/>
                </a:schemeClr>
              </a:solidFill>
            </a:endParaRPr>
          </a:p>
        </p:txBody>
      </p:sp>
      <p:pic>
        <p:nvPicPr>
          <p:cNvPr id="5" name="Picture 2" descr="C:\Users\Sony LapTop User\AppData\Local\Microsoft\Windows\INetCache\IE\K49HEEOO\check-mark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799"/>
            <a:ext cx="406757" cy="365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Sony LapTop User\AppData\Local\Microsoft\Windows\INetCache\IE\K49HEEOO\check-mark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821" y="762000"/>
            <a:ext cx="406757" cy="365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Sony LapTop User\AppData\Local\Microsoft\Windows\INetCache\IE\K49HEEOO\check-mark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799" y="2667000"/>
            <a:ext cx="406757" cy="365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Sony LapTop User\AppData\Local\Microsoft\Windows\INetCache\IE\K49HEEOO\check-mark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352800"/>
            <a:ext cx="406757" cy="365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Sony LapTop User\AppData\Local\Microsoft\Windows\INetCache\IE\K49HEEOO\check-mark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88450"/>
            <a:ext cx="406757" cy="365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Sony LapTop User\AppData\Local\Microsoft\Windows\INetCache\IE\K49HEEOO\check-mark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153" y="4495799"/>
            <a:ext cx="406757" cy="365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Sony LapTop User\AppData\Local\Microsoft\Windows\INetCache\IE\K49HEEOO\check-mark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013766"/>
            <a:ext cx="406757" cy="365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11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06963"/>
          </a:xfrm>
        </p:spPr>
        <p:txBody>
          <a:bodyPr/>
          <a:lstStyle/>
          <a:p>
            <a:r>
              <a:rPr lang="en-US" dirty="0" smtClean="0"/>
              <a:t>Agenda for September </a:t>
            </a:r>
            <a:r>
              <a:rPr lang="en-US" dirty="0" smtClean="0"/>
              <a:t>28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Call</a:t>
            </a:r>
          </a:p>
          <a:p>
            <a:pPr lvl="1"/>
            <a:r>
              <a:rPr lang="en-US" dirty="0" smtClean="0"/>
              <a:t>Feedback on draft report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5791200"/>
            <a:ext cx="8763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2:50 – 3:00</a:t>
            </a:r>
            <a:endParaRPr lang="en-US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49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76400"/>
            <a:ext cx="82296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4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7814</TotalTime>
  <Words>273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1_Default Design</vt:lpstr>
      <vt:lpstr>eHealth Initiative Interoperability Work Group</vt:lpstr>
      <vt:lpstr>Reminder</vt:lpstr>
      <vt:lpstr>Agenda</vt:lpstr>
      <vt:lpstr>Status</vt:lpstr>
      <vt:lpstr>Review Outline</vt:lpstr>
      <vt:lpstr>Next Steps</vt:lpstr>
      <vt:lpstr>Agendas </vt:lpstr>
      <vt:lpstr>Next Steps</vt:lpstr>
      <vt:lpstr>Questions?</vt:lpstr>
      <vt:lpstr>PowerPoint Presentation</vt:lpstr>
    </vt:vector>
  </TitlesOfParts>
  <Company>eHealth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2012 Annual Members Only Meeting: Next Steps for Achieving eHealth Initiative’s Mission</dc:title>
  <dc:creator>Alex Kontur</dc:creator>
  <cp:lastModifiedBy>Sony LapTop User</cp:lastModifiedBy>
  <cp:revision>180</cp:revision>
  <cp:lastPrinted>2015-07-27T21:39:21Z</cp:lastPrinted>
  <dcterms:created xsi:type="dcterms:W3CDTF">2012-01-04T17:52:58Z</dcterms:created>
  <dcterms:modified xsi:type="dcterms:W3CDTF">2015-09-09T16:27:20Z</dcterms:modified>
</cp:coreProperties>
</file>