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handoutMasterIdLst>
    <p:handoutMasterId r:id="rId24"/>
  </p:handoutMasterIdLst>
  <p:sldIdLst>
    <p:sldId id="290" r:id="rId3"/>
    <p:sldId id="291" r:id="rId4"/>
    <p:sldId id="293" r:id="rId5"/>
    <p:sldId id="273" r:id="rId6"/>
    <p:sldId id="352" r:id="rId7"/>
    <p:sldId id="289" r:id="rId8"/>
    <p:sldId id="353" r:id="rId9"/>
    <p:sldId id="354" r:id="rId10"/>
    <p:sldId id="288" r:id="rId11"/>
    <p:sldId id="287" r:id="rId12"/>
    <p:sldId id="356" r:id="rId13"/>
    <p:sldId id="355" r:id="rId14"/>
    <p:sldId id="349" r:id="rId15"/>
    <p:sldId id="341" r:id="rId16"/>
    <p:sldId id="342" r:id="rId17"/>
    <p:sldId id="343" r:id="rId18"/>
    <p:sldId id="345" r:id="rId19"/>
    <p:sldId id="347" r:id="rId20"/>
    <p:sldId id="346" r:id="rId21"/>
    <p:sldId id="34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4" autoAdjust="0"/>
    <p:restoredTop sz="94660"/>
  </p:normalViewPr>
  <p:slideViewPr>
    <p:cSldViewPr>
      <p:cViewPr varScale="1">
        <p:scale>
          <a:sx n="69" d="100"/>
          <a:sy n="69" d="100"/>
        </p:scale>
        <p:origin x="1512" y="66"/>
      </p:cViewPr>
      <p:guideLst>
        <p:guide orient="horz" pos="2160"/>
        <p:guide pos="2880"/>
      </p:guideLst>
    </p:cSldViewPr>
  </p:slideViewPr>
  <p:notesTextViewPr>
    <p:cViewPr>
      <p:scale>
        <a:sx n="1" d="1"/>
        <a:sy n="1" d="1"/>
      </p:scale>
      <p:origin x="0" y="0"/>
    </p:cViewPr>
  </p:notesTextViewPr>
  <p:sorterViewPr>
    <p:cViewPr>
      <p:scale>
        <a:sx n="100" d="100"/>
        <a:sy n="100" d="100"/>
      </p:scale>
      <p:origin x="0" y="-1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F0803C-0850-49DC-9CCE-677EEC865024}" type="datetimeFigureOut">
              <a:rPr lang="en-US" smtClean="0"/>
              <a:t>1/21/2016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F8AC13-2069-4358-BEC7-471CB058A679}" type="slidenum">
              <a:rPr lang="en-US" smtClean="0"/>
              <a:t>‹#›</a:t>
            </a:fld>
            <a:endParaRPr lang="en-US" dirty="0"/>
          </a:p>
        </p:txBody>
      </p:sp>
    </p:spTree>
    <p:extLst>
      <p:ext uri="{BB962C8B-B14F-4D97-AF65-F5344CB8AC3E}">
        <p14:creationId xmlns:p14="http://schemas.microsoft.com/office/powerpoint/2010/main" val="1944776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028461-385B-4A53-AEB8-03ABF6387A47}" type="datetimeFigureOut">
              <a:rPr lang="en-US" smtClean="0"/>
              <a:t>1/21/2016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56B861-E881-48E0-9308-0FDEB0E5602A}" type="slidenum">
              <a:rPr lang="en-US" smtClean="0"/>
              <a:t>‹#›</a:t>
            </a:fld>
            <a:endParaRPr lang="en-US" dirty="0"/>
          </a:p>
        </p:txBody>
      </p:sp>
    </p:spTree>
    <p:extLst>
      <p:ext uri="{BB962C8B-B14F-4D97-AF65-F5344CB8AC3E}">
        <p14:creationId xmlns:p14="http://schemas.microsoft.com/office/powerpoint/2010/main" val="382992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pic>
        <p:nvPicPr>
          <p:cNvPr id="6" name="Picture 6" descr="eHealthTo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572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2"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133123"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Tree>
    <p:extLst>
      <p:ext uri="{BB962C8B-B14F-4D97-AF65-F5344CB8AC3E}">
        <p14:creationId xmlns:p14="http://schemas.microsoft.com/office/powerpoint/2010/main" val="3630688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186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6398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133122" name="Rectangle 2"/>
          <p:cNvSpPr>
            <a:spLocks noGrp="1" noChangeArrowheads="1"/>
          </p:cNvSpPr>
          <p:nvPr>
            <p:ph type="ctrTitle" hasCustomPrompt="1"/>
          </p:nvPr>
        </p:nvSpPr>
        <p:spPr>
          <a:xfrm>
            <a:off x="685800" y="2130425"/>
            <a:ext cx="7772400" cy="1470025"/>
          </a:xfrm>
        </p:spPr>
        <p:txBody>
          <a:bodyPr/>
          <a:lstStyle>
            <a:lvl1pPr>
              <a:defRPr/>
            </a:lvl1pPr>
          </a:lstStyle>
          <a:p>
            <a:pPr lvl="0"/>
            <a:r>
              <a:rPr lang="en-US" noProof="0" dirty="0" smtClean="0"/>
              <a:t>Click to Edit Master Title Style</a:t>
            </a:r>
          </a:p>
        </p:txBody>
      </p:sp>
      <p:sp>
        <p:nvSpPr>
          <p:cNvPr id="133123"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7"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28715DAB-0115-4963-ABC0-E4F92780316E}" type="slidenum">
              <a:rPr lang="en-US" smtClean="0">
                <a:solidFill>
                  <a:srgbClr val="000000"/>
                </a:solidFill>
              </a:rPr>
              <a:pPr/>
              <a:t>‹#›</a:t>
            </a:fld>
            <a:endParaRPr lang="en-US" dirty="0">
              <a:solidFill>
                <a:srgbClr val="000000"/>
              </a:solidFill>
            </a:endParaRPr>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3505200" y="300127"/>
            <a:ext cx="1676400" cy="1544547"/>
          </a:xfrm>
          <a:prstGeom prst="rect">
            <a:avLst/>
          </a:prstGeom>
        </p:spPr>
      </p:pic>
    </p:spTree>
    <p:extLst>
      <p:ext uri="{BB962C8B-B14F-4D97-AF65-F5344CB8AC3E}">
        <p14:creationId xmlns:p14="http://schemas.microsoft.com/office/powerpoint/2010/main" val="808334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sz="2800"/>
            </a:lvl2pPr>
            <a:lvl3pPr>
              <a:defRPr sz="2800"/>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261577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1541531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524000"/>
            <a:ext cx="4038600" cy="4525963"/>
          </a:xfrm>
        </p:spPr>
        <p:txBody>
          <a:bodyPr/>
          <a:lstStyle>
            <a:lvl1pPr>
              <a:defRPr sz="2800"/>
            </a:lvl1pPr>
            <a:lvl2pPr>
              <a:defRPr sz="2800"/>
            </a:lvl2pPr>
            <a:lvl3pPr>
              <a:defRPr sz="2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24000"/>
            <a:ext cx="4038600" cy="4525963"/>
          </a:xfrm>
        </p:spPr>
        <p:txBody>
          <a:bodyPr/>
          <a:lstStyle>
            <a:lvl1pPr>
              <a:defRPr sz="2800"/>
            </a:lvl1pPr>
            <a:lvl2pPr>
              <a:defRPr sz="2800"/>
            </a:lvl2pPr>
            <a:lvl3pPr>
              <a:defRPr sz="2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674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Click to Edit Master Title Style</a:t>
            </a:r>
            <a:endParaRPr lang="en-US" dirty="0"/>
          </a:p>
        </p:txBody>
      </p:sp>
    </p:spTree>
    <p:extLst>
      <p:ext uri="{BB962C8B-B14F-4D97-AF65-F5344CB8AC3E}">
        <p14:creationId xmlns:p14="http://schemas.microsoft.com/office/powerpoint/2010/main" val="3508425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326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9105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2308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9234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610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832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58465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568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63303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4378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eHealthTop"/>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225857"/>
            <a:ext cx="3505200" cy="632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457200" y="152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524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103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1031" name="Text Box 7"/>
          <p:cNvSpPr txBox="1">
            <a:spLocks noChangeArrowheads="1"/>
          </p:cNvSpPr>
          <p:nvPr userDrawn="1"/>
        </p:nvSpPr>
        <p:spPr bwMode="auto">
          <a:xfrm>
            <a:off x="7162800" y="62484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50000"/>
              </a:spcBef>
              <a:spcAft>
                <a:spcPct val="0"/>
              </a:spcAft>
            </a:pPr>
            <a:r>
              <a:rPr lang="en-US" dirty="0">
                <a:solidFill>
                  <a:srgbClr val="000000"/>
                </a:solidFill>
              </a:rPr>
              <a:t> </a:t>
            </a:r>
            <a:fld id="{D4B614AE-5F5F-43CC-937A-9FF8EA4AAD9A}" type="slidenum">
              <a:rPr lang="en-US" sz="1000">
                <a:solidFill>
                  <a:srgbClr val="000000"/>
                </a:solidFill>
              </a:rPr>
              <a:pPr algn="r" eaLnBrk="1" fontAlgn="base" hangingPunct="1">
                <a:spcBef>
                  <a:spcPct val="50000"/>
                </a:spcBef>
                <a:spcAft>
                  <a:spcPct val="0"/>
                </a:spcAft>
              </a:pPr>
              <a:t>‹#›</a:t>
            </a:fld>
            <a:endParaRPr lang="en-US" sz="1000" dirty="0">
              <a:solidFill>
                <a:srgbClr val="000000"/>
              </a:solidFill>
            </a:endParaRPr>
          </a:p>
        </p:txBody>
      </p:sp>
    </p:spTree>
    <p:extLst>
      <p:ext uri="{BB962C8B-B14F-4D97-AF65-F5344CB8AC3E}">
        <p14:creationId xmlns:p14="http://schemas.microsoft.com/office/powerpoint/2010/main" val="336995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b="1">
          <a:solidFill>
            <a:srgbClr val="000048"/>
          </a:solidFill>
          <a:latin typeface="+mj-lt"/>
          <a:ea typeface="+mj-ea"/>
          <a:cs typeface="+mj-cs"/>
        </a:defRPr>
      </a:lvl1pPr>
      <a:lvl2pPr algn="ctr" rtl="0" eaLnBrk="0" fontAlgn="base" hangingPunct="0">
        <a:spcBef>
          <a:spcPct val="0"/>
        </a:spcBef>
        <a:spcAft>
          <a:spcPct val="0"/>
        </a:spcAft>
        <a:defRPr sz="4000" b="1">
          <a:solidFill>
            <a:srgbClr val="000048"/>
          </a:solidFill>
          <a:latin typeface="Arial" charset="0"/>
          <a:cs typeface="Arial" charset="0"/>
        </a:defRPr>
      </a:lvl2pPr>
      <a:lvl3pPr algn="ctr" rtl="0" eaLnBrk="0" fontAlgn="base" hangingPunct="0">
        <a:spcBef>
          <a:spcPct val="0"/>
        </a:spcBef>
        <a:spcAft>
          <a:spcPct val="0"/>
        </a:spcAft>
        <a:defRPr sz="4000" b="1">
          <a:solidFill>
            <a:srgbClr val="000048"/>
          </a:solidFill>
          <a:latin typeface="Arial" charset="0"/>
          <a:cs typeface="Arial" charset="0"/>
        </a:defRPr>
      </a:lvl3pPr>
      <a:lvl4pPr algn="ctr" rtl="0" eaLnBrk="0" fontAlgn="base" hangingPunct="0">
        <a:spcBef>
          <a:spcPct val="0"/>
        </a:spcBef>
        <a:spcAft>
          <a:spcPct val="0"/>
        </a:spcAft>
        <a:defRPr sz="4000" b="1">
          <a:solidFill>
            <a:srgbClr val="000048"/>
          </a:solidFill>
          <a:latin typeface="Arial" charset="0"/>
          <a:cs typeface="Arial" charset="0"/>
        </a:defRPr>
      </a:lvl4pPr>
      <a:lvl5pPr algn="ctr" rtl="0" eaLnBrk="0" fontAlgn="base" hangingPunct="0">
        <a:spcBef>
          <a:spcPct val="0"/>
        </a:spcBef>
        <a:spcAft>
          <a:spcPct val="0"/>
        </a:spcAft>
        <a:defRPr sz="4000" b="1">
          <a:solidFill>
            <a:srgbClr val="000048"/>
          </a:solidFill>
          <a:latin typeface="Arial" charset="0"/>
          <a:cs typeface="Arial" charset="0"/>
        </a:defRPr>
      </a:lvl5pPr>
      <a:lvl6pPr marL="457200" algn="ctr" rtl="0" fontAlgn="base">
        <a:spcBef>
          <a:spcPct val="0"/>
        </a:spcBef>
        <a:spcAft>
          <a:spcPct val="0"/>
        </a:spcAft>
        <a:defRPr sz="4000" b="1">
          <a:solidFill>
            <a:srgbClr val="000048"/>
          </a:solidFill>
          <a:latin typeface="Arial" charset="0"/>
          <a:cs typeface="Arial" charset="0"/>
        </a:defRPr>
      </a:lvl6pPr>
      <a:lvl7pPr marL="914400" algn="ctr" rtl="0" fontAlgn="base">
        <a:spcBef>
          <a:spcPct val="0"/>
        </a:spcBef>
        <a:spcAft>
          <a:spcPct val="0"/>
        </a:spcAft>
        <a:defRPr sz="4000" b="1">
          <a:solidFill>
            <a:srgbClr val="000048"/>
          </a:solidFill>
          <a:latin typeface="Arial" charset="0"/>
          <a:cs typeface="Arial" charset="0"/>
        </a:defRPr>
      </a:lvl7pPr>
      <a:lvl8pPr marL="1371600" algn="ctr" rtl="0" fontAlgn="base">
        <a:spcBef>
          <a:spcPct val="0"/>
        </a:spcBef>
        <a:spcAft>
          <a:spcPct val="0"/>
        </a:spcAft>
        <a:defRPr sz="4000" b="1">
          <a:solidFill>
            <a:srgbClr val="000048"/>
          </a:solidFill>
          <a:latin typeface="Arial" charset="0"/>
          <a:cs typeface="Arial" charset="0"/>
        </a:defRPr>
      </a:lvl8pPr>
      <a:lvl9pPr marL="1828800" algn="ctr" rtl="0" fontAlgn="base">
        <a:spcBef>
          <a:spcPct val="0"/>
        </a:spcBef>
        <a:spcAft>
          <a:spcPct val="0"/>
        </a:spcAft>
        <a:defRPr sz="4000" b="1">
          <a:solidFill>
            <a:srgbClr val="000048"/>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rgbClr val="000048"/>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48"/>
          </a:solidFill>
          <a:latin typeface="+mn-lt"/>
          <a:cs typeface="+mn-cs"/>
        </a:defRPr>
      </a:lvl2pPr>
      <a:lvl3pPr marL="1143000" indent="-228600" algn="l" rtl="0" eaLnBrk="0" fontAlgn="base" hangingPunct="0">
        <a:spcBef>
          <a:spcPct val="20000"/>
        </a:spcBef>
        <a:spcAft>
          <a:spcPct val="0"/>
        </a:spcAft>
        <a:buChar char="•"/>
        <a:defRPr sz="2400">
          <a:solidFill>
            <a:srgbClr val="000048"/>
          </a:solidFill>
          <a:latin typeface="+mn-lt"/>
          <a:cs typeface="+mn-cs"/>
        </a:defRPr>
      </a:lvl3pPr>
      <a:lvl4pPr marL="1600200" indent="-228600" algn="l" rtl="0" eaLnBrk="0" fontAlgn="base" hangingPunct="0">
        <a:spcBef>
          <a:spcPct val="20000"/>
        </a:spcBef>
        <a:spcAft>
          <a:spcPct val="0"/>
        </a:spcAft>
        <a:buChar char="–"/>
        <a:defRPr sz="2000">
          <a:solidFill>
            <a:srgbClr val="000048"/>
          </a:solidFill>
          <a:latin typeface="+mn-lt"/>
          <a:cs typeface="+mn-cs"/>
        </a:defRPr>
      </a:lvl4pPr>
      <a:lvl5pPr marL="2057400" indent="-228600" algn="l" rtl="0" eaLnBrk="0" fontAlgn="base" hangingPunct="0">
        <a:spcBef>
          <a:spcPct val="20000"/>
        </a:spcBef>
        <a:spcAft>
          <a:spcPct val="0"/>
        </a:spcAft>
        <a:buChar char="»"/>
        <a:defRPr sz="2000">
          <a:solidFill>
            <a:srgbClr val="000048"/>
          </a:solidFill>
          <a:latin typeface="+mn-lt"/>
          <a:cs typeface="+mn-cs"/>
        </a:defRPr>
      </a:lvl5pPr>
      <a:lvl6pPr marL="2514600" indent="-228600" algn="l" rtl="0" fontAlgn="base">
        <a:spcBef>
          <a:spcPct val="20000"/>
        </a:spcBef>
        <a:spcAft>
          <a:spcPct val="0"/>
        </a:spcAft>
        <a:buChar char="»"/>
        <a:defRPr sz="2000">
          <a:solidFill>
            <a:srgbClr val="000048"/>
          </a:solidFill>
          <a:latin typeface="+mn-lt"/>
          <a:cs typeface="+mn-cs"/>
        </a:defRPr>
      </a:lvl6pPr>
      <a:lvl7pPr marL="2971800" indent="-228600" algn="l" rtl="0" fontAlgn="base">
        <a:spcBef>
          <a:spcPct val="20000"/>
        </a:spcBef>
        <a:spcAft>
          <a:spcPct val="0"/>
        </a:spcAft>
        <a:buChar char="»"/>
        <a:defRPr sz="2000">
          <a:solidFill>
            <a:srgbClr val="000048"/>
          </a:solidFill>
          <a:latin typeface="+mn-lt"/>
          <a:cs typeface="+mn-cs"/>
        </a:defRPr>
      </a:lvl7pPr>
      <a:lvl8pPr marL="3429000" indent="-228600" algn="l" rtl="0" fontAlgn="base">
        <a:spcBef>
          <a:spcPct val="20000"/>
        </a:spcBef>
        <a:spcAft>
          <a:spcPct val="0"/>
        </a:spcAft>
        <a:buChar char="»"/>
        <a:defRPr sz="2000">
          <a:solidFill>
            <a:srgbClr val="000048"/>
          </a:solidFill>
          <a:latin typeface="+mn-lt"/>
          <a:cs typeface="+mn-cs"/>
        </a:defRPr>
      </a:lvl8pPr>
      <a:lvl9pPr marL="3886200" indent="-228600" algn="l" rtl="0" fontAlgn="base">
        <a:spcBef>
          <a:spcPct val="20000"/>
        </a:spcBef>
        <a:spcAft>
          <a:spcPct val="0"/>
        </a:spcAft>
        <a:buChar char="»"/>
        <a:defRPr sz="2000">
          <a:solidFill>
            <a:srgbClr val="000048"/>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457200" y="152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524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103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1031" name="Text Box 7"/>
          <p:cNvSpPr txBox="1">
            <a:spLocks noChangeArrowheads="1"/>
          </p:cNvSpPr>
          <p:nvPr userDrawn="1"/>
        </p:nvSpPr>
        <p:spPr bwMode="auto">
          <a:xfrm>
            <a:off x="7162800" y="62484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50000"/>
              </a:spcBef>
              <a:spcAft>
                <a:spcPct val="0"/>
              </a:spcAft>
            </a:pPr>
            <a:r>
              <a:rPr lang="en-US" dirty="0">
                <a:solidFill>
                  <a:srgbClr val="000000"/>
                </a:solidFill>
              </a:rPr>
              <a:t> </a:t>
            </a:r>
            <a:fld id="{D4B614AE-5F5F-43CC-937A-9FF8EA4AAD9A}" type="slidenum">
              <a:rPr lang="en-US" sz="1000">
                <a:solidFill>
                  <a:srgbClr val="000000"/>
                </a:solidFill>
              </a:rPr>
              <a:pPr algn="r" eaLnBrk="1" fontAlgn="base" hangingPunct="1">
                <a:spcBef>
                  <a:spcPct val="50000"/>
                </a:spcBef>
                <a:spcAft>
                  <a:spcPct val="0"/>
                </a:spcAft>
              </a:pPr>
              <a:t>‹#›</a:t>
            </a:fld>
            <a:endParaRPr lang="en-US" sz="1000" dirty="0">
              <a:solidFill>
                <a:srgbClr val="000000"/>
              </a:solidFill>
            </a:endParaRPr>
          </a:p>
        </p:txBody>
      </p:sp>
      <p:pic>
        <p:nvPicPr>
          <p:cNvPr id="8" name="Picture 7"/>
          <p:cNvPicPr/>
          <p:nvPr userDrawn="1"/>
        </p:nvPicPr>
        <p:blipFill>
          <a:blip r:embed="rId9" cstate="print">
            <a:extLst>
              <a:ext uri="{28A0092B-C50C-407E-A947-70E740481C1C}">
                <a14:useLocalDpi xmlns:a14="http://schemas.microsoft.com/office/drawing/2010/main" val="0"/>
              </a:ext>
            </a:extLst>
          </a:blip>
          <a:stretch>
            <a:fillRect/>
          </a:stretch>
        </p:blipFill>
        <p:spPr>
          <a:xfrm>
            <a:off x="-30192" y="6064340"/>
            <a:ext cx="960755" cy="776605"/>
          </a:xfrm>
          <a:prstGeom prst="rect">
            <a:avLst/>
          </a:prstGeom>
        </p:spPr>
      </p:pic>
    </p:spTree>
    <p:extLst>
      <p:ext uri="{BB962C8B-B14F-4D97-AF65-F5344CB8AC3E}">
        <p14:creationId xmlns:p14="http://schemas.microsoft.com/office/powerpoint/2010/main" val="35033925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ctr" rtl="0" eaLnBrk="0" fontAlgn="base" hangingPunct="0">
        <a:spcBef>
          <a:spcPct val="0"/>
        </a:spcBef>
        <a:spcAft>
          <a:spcPct val="0"/>
        </a:spcAft>
        <a:defRPr sz="4000" b="1">
          <a:solidFill>
            <a:srgbClr val="000048"/>
          </a:solidFill>
          <a:latin typeface="+mj-lt"/>
          <a:ea typeface="+mj-ea"/>
          <a:cs typeface="+mj-cs"/>
        </a:defRPr>
      </a:lvl1pPr>
      <a:lvl2pPr algn="ctr" rtl="0" eaLnBrk="0" fontAlgn="base" hangingPunct="0">
        <a:spcBef>
          <a:spcPct val="0"/>
        </a:spcBef>
        <a:spcAft>
          <a:spcPct val="0"/>
        </a:spcAft>
        <a:defRPr sz="4000" b="1">
          <a:solidFill>
            <a:srgbClr val="000048"/>
          </a:solidFill>
          <a:latin typeface="Arial" charset="0"/>
          <a:cs typeface="Arial" charset="0"/>
        </a:defRPr>
      </a:lvl2pPr>
      <a:lvl3pPr algn="ctr" rtl="0" eaLnBrk="0" fontAlgn="base" hangingPunct="0">
        <a:spcBef>
          <a:spcPct val="0"/>
        </a:spcBef>
        <a:spcAft>
          <a:spcPct val="0"/>
        </a:spcAft>
        <a:defRPr sz="4000" b="1">
          <a:solidFill>
            <a:srgbClr val="000048"/>
          </a:solidFill>
          <a:latin typeface="Arial" charset="0"/>
          <a:cs typeface="Arial" charset="0"/>
        </a:defRPr>
      </a:lvl3pPr>
      <a:lvl4pPr algn="ctr" rtl="0" eaLnBrk="0" fontAlgn="base" hangingPunct="0">
        <a:spcBef>
          <a:spcPct val="0"/>
        </a:spcBef>
        <a:spcAft>
          <a:spcPct val="0"/>
        </a:spcAft>
        <a:defRPr sz="4000" b="1">
          <a:solidFill>
            <a:srgbClr val="000048"/>
          </a:solidFill>
          <a:latin typeface="Arial" charset="0"/>
          <a:cs typeface="Arial" charset="0"/>
        </a:defRPr>
      </a:lvl4pPr>
      <a:lvl5pPr algn="ctr" rtl="0" eaLnBrk="0" fontAlgn="base" hangingPunct="0">
        <a:spcBef>
          <a:spcPct val="0"/>
        </a:spcBef>
        <a:spcAft>
          <a:spcPct val="0"/>
        </a:spcAft>
        <a:defRPr sz="4000" b="1">
          <a:solidFill>
            <a:srgbClr val="000048"/>
          </a:solidFill>
          <a:latin typeface="Arial" charset="0"/>
          <a:cs typeface="Arial" charset="0"/>
        </a:defRPr>
      </a:lvl5pPr>
      <a:lvl6pPr marL="457200" algn="ctr" rtl="0" fontAlgn="base">
        <a:spcBef>
          <a:spcPct val="0"/>
        </a:spcBef>
        <a:spcAft>
          <a:spcPct val="0"/>
        </a:spcAft>
        <a:defRPr sz="4000" b="1">
          <a:solidFill>
            <a:srgbClr val="000048"/>
          </a:solidFill>
          <a:latin typeface="Arial" charset="0"/>
          <a:cs typeface="Arial" charset="0"/>
        </a:defRPr>
      </a:lvl6pPr>
      <a:lvl7pPr marL="914400" algn="ctr" rtl="0" fontAlgn="base">
        <a:spcBef>
          <a:spcPct val="0"/>
        </a:spcBef>
        <a:spcAft>
          <a:spcPct val="0"/>
        </a:spcAft>
        <a:defRPr sz="4000" b="1">
          <a:solidFill>
            <a:srgbClr val="000048"/>
          </a:solidFill>
          <a:latin typeface="Arial" charset="0"/>
          <a:cs typeface="Arial" charset="0"/>
        </a:defRPr>
      </a:lvl7pPr>
      <a:lvl8pPr marL="1371600" algn="ctr" rtl="0" fontAlgn="base">
        <a:spcBef>
          <a:spcPct val="0"/>
        </a:spcBef>
        <a:spcAft>
          <a:spcPct val="0"/>
        </a:spcAft>
        <a:defRPr sz="4000" b="1">
          <a:solidFill>
            <a:srgbClr val="000048"/>
          </a:solidFill>
          <a:latin typeface="Arial" charset="0"/>
          <a:cs typeface="Arial" charset="0"/>
        </a:defRPr>
      </a:lvl8pPr>
      <a:lvl9pPr marL="1828800" algn="ctr" rtl="0" fontAlgn="base">
        <a:spcBef>
          <a:spcPct val="0"/>
        </a:spcBef>
        <a:spcAft>
          <a:spcPct val="0"/>
        </a:spcAft>
        <a:defRPr sz="4000" b="1">
          <a:solidFill>
            <a:srgbClr val="000048"/>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3200">
          <a:solidFill>
            <a:srgbClr val="000048"/>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48"/>
          </a:solidFill>
          <a:latin typeface="+mn-lt"/>
          <a:cs typeface="+mn-cs"/>
        </a:defRPr>
      </a:lvl2pPr>
      <a:lvl3pPr marL="1143000" indent="-228600" algn="l" rtl="0" eaLnBrk="0" fontAlgn="base" hangingPunct="0">
        <a:spcBef>
          <a:spcPct val="20000"/>
        </a:spcBef>
        <a:spcAft>
          <a:spcPct val="0"/>
        </a:spcAft>
        <a:buChar char="•"/>
        <a:defRPr sz="2800">
          <a:solidFill>
            <a:srgbClr val="000048"/>
          </a:solidFill>
          <a:latin typeface="+mn-lt"/>
          <a:cs typeface="+mn-cs"/>
        </a:defRPr>
      </a:lvl3pPr>
      <a:lvl4pPr marL="1600200" indent="-228600" algn="l" rtl="0" eaLnBrk="0" fontAlgn="base" hangingPunct="0">
        <a:spcBef>
          <a:spcPct val="20000"/>
        </a:spcBef>
        <a:spcAft>
          <a:spcPct val="0"/>
        </a:spcAft>
        <a:buChar char="–"/>
        <a:defRPr sz="2000">
          <a:solidFill>
            <a:srgbClr val="000048"/>
          </a:solidFill>
          <a:latin typeface="+mn-lt"/>
          <a:cs typeface="+mn-cs"/>
        </a:defRPr>
      </a:lvl4pPr>
      <a:lvl5pPr marL="2057400" indent="-228600" algn="l" rtl="0" eaLnBrk="0" fontAlgn="base" hangingPunct="0">
        <a:spcBef>
          <a:spcPct val="20000"/>
        </a:spcBef>
        <a:spcAft>
          <a:spcPct val="0"/>
        </a:spcAft>
        <a:buChar char="»"/>
        <a:defRPr sz="2000">
          <a:solidFill>
            <a:srgbClr val="000048"/>
          </a:solidFill>
          <a:latin typeface="+mn-lt"/>
          <a:cs typeface="+mn-cs"/>
        </a:defRPr>
      </a:lvl5pPr>
      <a:lvl6pPr marL="2514600" indent="-228600" algn="l" rtl="0" fontAlgn="base">
        <a:spcBef>
          <a:spcPct val="20000"/>
        </a:spcBef>
        <a:spcAft>
          <a:spcPct val="0"/>
        </a:spcAft>
        <a:buChar char="»"/>
        <a:defRPr sz="2000">
          <a:solidFill>
            <a:srgbClr val="000048"/>
          </a:solidFill>
          <a:latin typeface="+mn-lt"/>
          <a:cs typeface="+mn-cs"/>
        </a:defRPr>
      </a:lvl6pPr>
      <a:lvl7pPr marL="2971800" indent="-228600" algn="l" rtl="0" fontAlgn="base">
        <a:spcBef>
          <a:spcPct val="20000"/>
        </a:spcBef>
        <a:spcAft>
          <a:spcPct val="0"/>
        </a:spcAft>
        <a:buChar char="»"/>
        <a:defRPr sz="2000">
          <a:solidFill>
            <a:srgbClr val="000048"/>
          </a:solidFill>
          <a:latin typeface="+mn-lt"/>
          <a:cs typeface="+mn-cs"/>
        </a:defRPr>
      </a:lvl7pPr>
      <a:lvl8pPr marL="3429000" indent="-228600" algn="l" rtl="0" fontAlgn="base">
        <a:spcBef>
          <a:spcPct val="20000"/>
        </a:spcBef>
        <a:spcAft>
          <a:spcPct val="0"/>
        </a:spcAft>
        <a:buChar char="»"/>
        <a:defRPr sz="2000">
          <a:solidFill>
            <a:srgbClr val="000048"/>
          </a:solidFill>
          <a:latin typeface="+mn-lt"/>
          <a:cs typeface="+mn-cs"/>
        </a:defRPr>
      </a:lvl8pPr>
      <a:lvl9pPr marL="3886200" indent="-228600" algn="l" rtl="0" fontAlgn="base">
        <a:spcBef>
          <a:spcPct val="20000"/>
        </a:spcBef>
        <a:spcAft>
          <a:spcPct val="0"/>
        </a:spcAft>
        <a:buChar char="»"/>
        <a:defRPr sz="2000">
          <a:solidFill>
            <a:srgbClr val="000048"/>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eHealth </a:t>
            </a:r>
            <a:r>
              <a:rPr lang="en-US" sz="3600" dirty="0" smtClean="0"/>
              <a:t>Initiative</a:t>
            </a:r>
            <a:br>
              <a:rPr lang="en-US" sz="3600" dirty="0" smtClean="0"/>
            </a:br>
            <a:r>
              <a:rPr lang="en-US" sz="3600" dirty="0" smtClean="0"/>
              <a:t> Business and Clinical Motivator Work </a:t>
            </a:r>
            <a:r>
              <a:rPr lang="en-US" sz="3600" dirty="0"/>
              <a:t>Group</a:t>
            </a:r>
          </a:p>
        </p:txBody>
      </p:sp>
      <p:sp>
        <p:nvSpPr>
          <p:cNvPr id="3" name="Subtitle 2"/>
          <p:cNvSpPr>
            <a:spLocks noGrp="1"/>
          </p:cNvSpPr>
          <p:nvPr>
            <p:ph type="subTitle" idx="1"/>
          </p:nvPr>
        </p:nvSpPr>
        <p:spPr/>
        <p:txBody>
          <a:bodyPr/>
          <a:lstStyle/>
          <a:p>
            <a:r>
              <a:rPr lang="en-US" dirty="0" smtClean="0"/>
              <a:t>January 21, 2016</a:t>
            </a:r>
            <a:endParaRPr lang="en-US" dirty="0"/>
          </a:p>
          <a:p>
            <a:r>
              <a:rPr lang="en-US" dirty="0"/>
              <a:t>1</a:t>
            </a:r>
            <a:r>
              <a:rPr lang="en-US" dirty="0" smtClean="0"/>
              <a:t>:00 </a:t>
            </a:r>
            <a:r>
              <a:rPr lang="en-US" dirty="0"/>
              <a:t>p.m. EDT</a:t>
            </a:r>
          </a:p>
          <a:p>
            <a:endParaRPr lang="en-US" dirty="0"/>
          </a:p>
        </p:txBody>
      </p:sp>
    </p:spTree>
    <p:extLst>
      <p:ext uri="{BB962C8B-B14F-4D97-AF65-F5344CB8AC3E}">
        <p14:creationId xmlns:p14="http://schemas.microsoft.com/office/powerpoint/2010/main" val="1216272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57200" y="1066800"/>
            <a:ext cx="8229600" cy="4953000"/>
          </a:xfrm>
        </p:spPr>
        <p:txBody>
          <a:bodyPr/>
          <a:lstStyle/>
          <a:p>
            <a:pPr marL="0" indent="0">
              <a:buNone/>
            </a:pPr>
            <a:endParaRPr lang="en-US" sz="1100" b="1" dirty="0" smtClean="0"/>
          </a:p>
          <a:p>
            <a:pPr marL="0" indent="0">
              <a:buNone/>
            </a:pPr>
            <a:endParaRPr lang="en-US" sz="1400" b="1" dirty="0" smtClean="0"/>
          </a:p>
          <a:p>
            <a:pPr marL="0" indent="0">
              <a:buNone/>
            </a:pPr>
            <a:r>
              <a:rPr lang="en-US" sz="1400" b="1" dirty="0" smtClean="0"/>
              <a:t>Goal 3: Recommendations and Trends </a:t>
            </a:r>
          </a:p>
          <a:p>
            <a:pPr marL="0" indent="0">
              <a:buNone/>
            </a:pPr>
            <a:r>
              <a:rPr lang="en-US" sz="1400" dirty="0" smtClean="0"/>
              <a:t>After reviewing several examples the group will: </a:t>
            </a:r>
          </a:p>
          <a:p>
            <a:r>
              <a:rPr lang="en-US" sz="1400" dirty="0" smtClean="0"/>
              <a:t>Identify key </a:t>
            </a:r>
            <a:r>
              <a:rPr lang="en-US" sz="1400" dirty="0"/>
              <a:t>business drivers moving </a:t>
            </a:r>
            <a:r>
              <a:rPr lang="en-US" sz="1400" dirty="0" smtClean="0"/>
              <a:t>technology</a:t>
            </a:r>
          </a:p>
          <a:p>
            <a:r>
              <a:rPr lang="en-US" sz="1400" dirty="0" smtClean="0"/>
              <a:t>What was the value proposition</a:t>
            </a:r>
          </a:p>
          <a:p>
            <a:r>
              <a:rPr lang="en-US" sz="1400" dirty="0" smtClean="0"/>
              <a:t>Explain which technologies are </a:t>
            </a:r>
            <a:r>
              <a:rPr lang="en-US" sz="1400" dirty="0"/>
              <a:t>creating momentum around value-based </a:t>
            </a:r>
            <a:r>
              <a:rPr lang="en-US" sz="1400" dirty="0" smtClean="0"/>
              <a:t>care</a:t>
            </a:r>
            <a:endParaRPr lang="en-US" sz="1400" b="1" dirty="0"/>
          </a:p>
          <a:p>
            <a:r>
              <a:rPr lang="en-US" sz="1400" dirty="0" smtClean="0"/>
              <a:t>Describe how the patient’s experience is changing</a:t>
            </a:r>
          </a:p>
          <a:p>
            <a:r>
              <a:rPr lang="en-US" sz="1400" dirty="0" smtClean="0"/>
              <a:t>Describe how insurance benefits may cover or not cover innovations</a:t>
            </a:r>
          </a:p>
          <a:p>
            <a:r>
              <a:rPr lang="en-US" sz="1400" dirty="0" smtClean="0"/>
              <a:t>What </a:t>
            </a:r>
            <a:r>
              <a:rPr lang="en-US" sz="1400" dirty="0"/>
              <a:t>is the future of innovation in these </a:t>
            </a:r>
            <a:r>
              <a:rPr lang="en-US" sz="1400" dirty="0" smtClean="0"/>
              <a:t>areas</a:t>
            </a:r>
          </a:p>
          <a:p>
            <a:r>
              <a:rPr lang="en-US" sz="1400" dirty="0" smtClean="0"/>
              <a:t>What were the factors that came together,</a:t>
            </a:r>
          </a:p>
          <a:p>
            <a:pPr marL="0" indent="0">
              <a:buNone/>
            </a:pPr>
            <a:endParaRPr lang="en-US" sz="1400" dirty="0" smtClean="0"/>
          </a:p>
          <a:p>
            <a:endParaRPr lang="en-US" sz="1100" dirty="0"/>
          </a:p>
        </p:txBody>
      </p:sp>
    </p:spTree>
    <p:extLst>
      <p:ext uri="{BB962C8B-B14F-4D97-AF65-F5344CB8AC3E}">
        <p14:creationId xmlns:p14="http://schemas.microsoft.com/office/powerpoint/2010/main" val="185692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253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and Clinical Motivator </a:t>
            </a:r>
            <a:br>
              <a:rPr lang="en-US" dirty="0" smtClean="0"/>
            </a:br>
            <a:r>
              <a:rPr lang="en-US" dirty="0" smtClean="0"/>
              <a:t>Workgroup</a:t>
            </a:r>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sz="4400" dirty="0" smtClean="0"/>
              <a:t>Process</a:t>
            </a:r>
            <a:r>
              <a:rPr lang="en-US" sz="4400" dirty="0"/>
              <a:t>, Timeline and Deliverables</a:t>
            </a:r>
          </a:p>
        </p:txBody>
      </p:sp>
    </p:spTree>
    <p:extLst>
      <p:ext uri="{BB962C8B-B14F-4D97-AF65-F5344CB8AC3E}">
        <p14:creationId xmlns:p14="http://schemas.microsoft.com/office/powerpoint/2010/main" val="295834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a:xfrm>
            <a:off x="457200" y="1295400"/>
            <a:ext cx="8229600" cy="5029200"/>
          </a:xfrm>
        </p:spPr>
        <p:txBody>
          <a:bodyPr/>
          <a:lstStyle/>
          <a:p>
            <a:r>
              <a:rPr lang="en-US" sz="2400" dirty="0" smtClean="0"/>
              <a:t>Identify focus areas and sources</a:t>
            </a:r>
          </a:p>
          <a:p>
            <a:pPr lvl="1"/>
            <a:r>
              <a:rPr lang="en-US" sz="2000" dirty="0"/>
              <a:t>Determine scope of consumer tools (portals, wearables, apps, etc.) and examples of how they have been effectively adapted to improve patient health in a medical setting</a:t>
            </a:r>
            <a:r>
              <a:rPr lang="en-US" sz="2000" dirty="0" smtClean="0"/>
              <a:t>.</a:t>
            </a:r>
            <a:endParaRPr lang="en-US" sz="2400" dirty="0" smtClean="0"/>
          </a:p>
          <a:p>
            <a:r>
              <a:rPr lang="en-US" sz="2400" dirty="0" smtClean="0"/>
              <a:t>Develop template for requesting information</a:t>
            </a:r>
          </a:p>
          <a:p>
            <a:pPr lvl="1"/>
            <a:r>
              <a:rPr lang="en-US" sz="2000" dirty="0"/>
              <a:t>Define framework for categorizing and assessing best practices</a:t>
            </a:r>
          </a:p>
          <a:p>
            <a:r>
              <a:rPr lang="en-US" sz="2400" dirty="0" smtClean="0"/>
              <a:t>Solicit examples </a:t>
            </a:r>
          </a:p>
          <a:p>
            <a:r>
              <a:rPr lang="en-US" sz="2400" dirty="0" smtClean="0"/>
              <a:t>Review submissions</a:t>
            </a:r>
          </a:p>
          <a:p>
            <a:r>
              <a:rPr lang="en-US" sz="2400" dirty="0" smtClean="0"/>
              <a:t>Develop set of recommendations</a:t>
            </a:r>
          </a:p>
          <a:p>
            <a:r>
              <a:rPr lang="en-US" sz="2400" dirty="0" smtClean="0"/>
              <a:t>Identify priorities to recommend to federal agencies</a:t>
            </a:r>
          </a:p>
          <a:p>
            <a:r>
              <a:rPr lang="en-US" sz="2400" dirty="0" smtClean="0"/>
              <a:t>Identify successful examples of innovation</a:t>
            </a:r>
          </a:p>
          <a:p>
            <a:r>
              <a:rPr lang="en-US" sz="2400" dirty="0" smtClean="0"/>
              <a:t>Develop eHI B&amp;C repository of success stories</a:t>
            </a:r>
            <a:endParaRPr lang="en-US" sz="2400" dirty="0"/>
          </a:p>
        </p:txBody>
      </p:sp>
    </p:spTree>
    <p:extLst>
      <p:ext uri="{BB962C8B-B14F-4D97-AF65-F5344CB8AC3E}">
        <p14:creationId xmlns:p14="http://schemas.microsoft.com/office/powerpoint/2010/main" val="223264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marL="0" indent="0">
              <a:buNone/>
            </a:pPr>
            <a:r>
              <a:rPr lang="en-US" sz="2800" dirty="0" smtClean="0"/>
              <a:t>February/March</a:t>
            </a:r>
          </a:p>
          <a:p>
            <a:r>
              <a:rPr lang="en-US" sz="2000" dirty="0" smtClean="0"/>
              <a:t>Solidify charter and work plan</a:t>
            </a:r>
          </a:p>
          <a:p>
            <a:r>
              <a:rPr lang="en-US" sz="2000" dirty="0" smtClean="0"/>
              <a:t>Develop request </a:t>
            </a:r>
            <a:r>
              <a:rPr lang="en-US" sz="2000" dirty="0"/>
              <a:t>for nominations of industry innovators to find emerging practices that demonstrate how engaged patients and providers can improve business and clinical outcomes</a:t>
            </a:r>
          </a:p>
          <a:p>
            <a:pPr marL="0" indent="0">
              <a:buNone/>
            </a:pPr>
            <a:endParaRPr lang="en-US" sz="2800" dirty="0" smtClean="0"/>
          </a:p>
          <a:p>
            <a:pPr marL="0" indent="0">
              <a:buNone/>
            </a:pPr>
            <a:r>
              <a:rPr lang="en-US" sz="2800" dirty="0" smtClean="0"/>
              <a:t>April/May</a:t>
            </a:r>
          </a:p>
          <a:p>
            <a:r>
              <a:rPr lang="en-US" sz="2000" dirty="0" smtClean="0"/>
              <a:t>Finalize language for request for nominations </a:t>
            </a:r>
          </a:p>
          <a:p>
            <a:r>
              <a:rPr lang="en-US" sz="2000" dirty="0" smtClean="0"/>
              <a:t>Send out nomination request </a:t>
            </a:r>
          </a:p>
          <a:p>
            <a:endParaRPr lang="en-US" dirty="0"/>
          </a:p>
          <a:p>
            <a:endParaRPr lang="en-US" dirty="0"/>
          </a:p>
        </p:txBody>
      </p:sp>
    </p:spTree>
    <p:extLst>
      <p:ext uri="{BB962C8B-B14F-4D97-AF65-F5344CB8AC3E}">
        <p14:creationId xmlns:p14="http://schemas.microsoft.com/office/powerpoint/2010/main" val="378187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marL="0" indent="0">
              <a:buNone/>
            </a:pPr>
            <a:r>
              <a:rPr lang="en-US" sz="1800" b="1" dirty="0" smtClean="0"/>
              <a:t>June/July</a:t>
            </a:r>
          </a:p>
          <a:p>
            <a:r>
              <a:rPr lang="en-US" sz="1800" dirty="0" smtClean="0"/>
              <a:t>Begin </a:t>
            </a:r>
            <a:r>
              <a:rPr lang="en-US" sz="1800" dirty="0"/>
              <a:t>process of </a:t>
            </a:r>
            <a:r>
              <a:rPr lang="en-US" sz="1800" dirty="0" smtClean="0"/>
              <a:t>reviewing examples of innovation </a:t>
            </a:r>
            <a:endParaRPr lang="en-US" sz="1800" dirty="0"/>
          </a:p>
          <a:p>
            <a:pPr lvl="1"/>
            <a:r>
              <a:rPr lang="en-US" sz="1400" dirty="0" smtClean="0"/>
              <a:t>Identify </a:t>
            </a:r>
            <a:r>
              <a:rPr lang="en-US" sz="1400" dirty="0"/>
              <a:t>common technology used</a:t>
            </a:r>
          </a:p>
          <a:p>
            <a:pPr lvl="1"/>
            <a:r>
              <a:rPr lang="en-US" sz="1400" dirty="0" smtClean="0"/>
              <a:t>Identify </a:t>
            </a:r>
            <a:r>
              <a:rPr lang="en-US" sz="1400" dirty="0"/>
              <a:t>common themes of operations</a:t>
            </a:r>
          </a:p>
          <a:p>
            <a:pPr lvl="1"/>
            <a:r>
              <a:rPr lang="en-US" sz="1400" dirty="0" smtClean="0"/>
              <a:t>Identify </a:t>
            </a:r>
            <a:r>
              <a:rPr lang="en-US" sz="1400" dirty="0"/>
              <a:t>common themes in governance</a:t>
            </a:r>
          </a:p>
          <a:p>
            <a:pPr lvl="1"/>
            <a:r>
              <a:rPr lang="en-US" sz="1400" dirty="0" smtClean="0"/>
              <a:t>Identify </a:t>
            </a:r>
            <a:r>
              <a:rPr lang="en-US" sz="1400" dirty="0"/>
              <a:t>other common themes that can inform </a:t>
            </a:r>
            <a:r>
              <a:rPr lang="en-US" sz="1400" dirty="0" smtClean="0"/>
              <a:t>industry</a:t>
            </a:r>
          </a:p>
          <a:p>
            <a:r>
              <a:rPr lang="en-US" sz="1800" dirty="0"/>
              <a:t>Determine types of content for toolkit, i.e. white papers, research, etc. and determine </a:t>
            </a:r>
            <a:r>
              <a:rPr lang="en-US" sz="1800" dirty="0" smtClean="0"/>
              <a:t>sources; begin outreach</a:t>
            </a:r>
          </a:p>
          <a:p>
            <a:pPr marL="0" indent="0">
              <a:buNone/>
            </a:pPr>
            <a:endParaRPr lang="en-US" sz="1800" dirty="0" smtClean="0"/>
          </a:p>
          <a:p>
            <a:pPr marL="0" indent="0">
              <a:buNone/>
            </a:pPr>
            <a:r>
              <a:rPr lang="en-US" sz="1800" b="1" dirty="0" smtClean="0"/>
              <a:t>August/September</a:t>
            </a:r>
            <a:endParaRPr lang="en-US" sz="1800" b="1" dirty="0"/>
          </a:p>
          <a:p>
            <a:r>
              <a:rPr lang="en-US" sz="1800" dirty="0"/>
              <a:t>Inventory </a:t>
            </a:r>
            <a:r>
              <a:rPr lang="en-US" sz="1800" dirty="0" smtClean="0"/>
              <a:t>examples of innovation</a:t>
            </a:r>
            <a:endParaRPr lang="en-US" sz="1800" dirty="0"/>
          </a:p>
          <a:p>
            <a:pPr lvl="1"/>
            <a:r>
              <a:rPr lang="en-US" sz="1400" dirty="0"/>
              <a:t>Synthesize </a:t>
            </a:r>
            <a:r>
              <a:rPr lang="en-US" sz="1400" dirty="0" smtClean="0"/>
              <a:t>results</a:t>
            </a:r>
            <a:endParaRPr lang="en-US" sz="1400" dirty="0"/>
          </a:p>
          <a:p>
            <a:pPr lvl="1"/>
            <a:r>
              <a:rPr lang="en-US" sz="1400" dirty="0" smtClean="0"/>
              <a:t>Document </a:t>
            </a:r>
            <a:r>
              <a:rPr lang="en-US" sz="1400" dirty="0"/>
              <a:t>findings draft</a:t>
            </a:r>
          </a:p>
          <a:p>
            <a:pPr lvl="1"/>
            <a:r>
              <a:rPr lang="en-US" sz="1400" dirty="0"/>
              <a:t>Compile Use Case Scenarios</a:t>
            </a:r>
          </a:p>
          <a:p>
            <a:endParaRPr lang="en-US" sz="1800" dirty="0"/>
          </a:p>
          <a:p>
            <a:pPr marL="0" indent="0">
              <a:buNone/>
            </a:pPr>
            <a:r>
              <a:rPr lang="en-US" sz="1800" dirty="0"/>
              <a:t>	</a:t>
            </a:r>
          </a:p>
          <a:p>
            <a:endParaRPr lang="en-US" sz="1800" dirty="0"/>
          </a:p>
          <a:p>
            <a:pPr marL="457200" lvl="1" indent="0">
              <a:buNone/>
            </a:pPr>
            <a:endParaRPr lang="en-US" sz="1800" dirty="0" smtClean="0"/>
          </a:p>
        </p:txBody>
      </p:sp>
    </p:spTree>
    <p:extLst>
      <p:ext uri="{BB962C8B-B14F-4D97-AF65-F5344CB8AC3E}">
        <p14:creationId xmlns:p14="http://schemas.microsoft.com/office/powerpoint/2010/main" val="315816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marL="457200" lvl="1" indent="0">
              <a:buNone/>
            </a:pPr>
            <a:endParaRPr lang="en-US" sz="1600" dirty="0"/>
          </a:p>
          <a:p>
            <a:pPr marL="0" indent="0">
              <a:buNone/>
            </a:pPr>
            <a:r>
              <a:rPr lang="en-US" sz="1800" b="1" dirty="0" smtClean="0"/>
              <a:t>October/November</a:t>
            </a:r>
          </a:p>
          <a:p>
            <a:r>
              <a:rPr lang="en-US" sz="1600" dirty="0" smtClean="0"/>
              <a:t>Assess </a:t>
            </a:r>
            <a:r>
              <a:rPr lang="en-US" sz="1600" dirty="0"/>
              <a:t>best </a:t>
            </a:r>
            <a:r>
              <a:rPr lang="en-US" sz="1600" dirty="0" smtClean="0"/>
              <a:t>practices</a:t>
            </a:r>
          </a:p>
          <a:p>
            <a:r>
              <a:rPr lang="en-US" sz="1600" dirty="0" smtClean="0"/>
              <a:t>Develop repository</a:t>
            </a:r>
          </a:p>
          <a:p>
            <a:endParaRPr lang="en-US" sz="1600" dirty="0"/>
          </a:p>
          <a:p>
            <a:pPr marL="0" indent="0">
              <a:buNone/>
            </a:pPr>
            <a:r>
              <a:rPr lang="en-US" sz="1800" b="1" dirty="0" smtClean="0"/>
              <a:t>December</a:t>
            </a:r>
            <a:endParaRPr lang="en-US" sz="1800" b="1" dirty="0"/>
          </a:p>
          <a:p>
            <a:r>
              <a:rPr lang="en-US" sz="1600" dirty="0" smtClean="0"/>
              <a:t>Develop goals and strategy for 2017</a:t>
            </a:r>
            <a:endParaRPr lang="en-US" sz="1600" dirty="0"/>
          </a:p>
          <a:p>
            <a:pPr marL="0" indent="0">
              <a:buNone/>
            </a:pPr>
            <a:endParaRPr lang="en-US" sz="1600" dirty="0"/>
          </a:p>
          <a:p>
            <a:pPr lvl="1"/>
            <a:endParaRPr lang="en-US" sz="1600" dirty="0"/>
          </a:p>
          <a:p>
            <a:endParaRPr lang="en-US" dirty="0"/>
          </a:p>
        </p:txBody>
      </p:sp>
    </p:spTree>
    <p:extLst>
      <p:ext uri="{BB962C8B-B14F-4D97-AF65-F5344CB8AC3E}">
        <p14:creationId xmlns:p14="http://schemas.microsoft.com/office/powerpoint/2010/main" val="893088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have we missed?</a:t>
            </a:r>
            <a:endParaRPr lang="en-US" dirty="0"/>
          </a:p>
        </p:txBody>
      </p:sp>
      <p:sp>
        <p:nvSpPr>
          <p:cNvPr id="3" name="Content Placeholder 2"/>
          <p:cNvSpPr>
            <a:spLocks noGrp="1"/>
          </p:cNvSpPr>
          <p:nvPr>
            <p:ph idx="1"/>
          </p:nvPr>
        </p:nvSpPr>
        <p:spPr/>
        <p:txBody>
          <a:bodyPr/>
          <a:lstStyle/>
          <a:p>
            <a:r>
              <a:rPr lang="en-US" dirty="0" smtClean="0"/>
              <a:t>Discussion</a:t>
            </a:r>
            <a:endParaRPr lang="en-US" dirty="0"/>
          </a:p>
        </p:txBody>
      </p:sp>
    </p:spTree>
    <p:extLst>
      <p:ext uri="{BB962C8B-B14F-4D97-AF65-F5344CB8AC3E}">
        <p14:creationId xmlns:p14="http://schemas.microsoft.com/office/powerpoint/2010/main" val="124491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819400"/>
            <a:ext cx="8229600" cy="609600"/>
          </a:xfrm>
          <a:prstGeom prst="rect">
            <a:avLst/>
          </a:prstGeom>
        </p:spPr>
        <p:txBody>
          <a:bodyPr/>
          <a:lstStyle>
            <a:lvl1pPr marL="342900" indent="-342900" algn="l" rtl="0" eaLnBrk="0" fontAlgn="base" hangingPunct="0">
              <a:spcBef>
                <a:spcPct val="20000"/>
              </a:spcBef>
              <a:spcAft>
                <a:spcPct val="0"/>
              </a:spcAft>
              <a:buFont typeface="Wingdings" pitchFamily="2" charset="2"/>
              <a:buChar char="§"/>
              <a:defRPr sz="3200">
                <a:solidFill>
                  <a:srgbClr val="000048"/>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48"/>
                </a:solidFill>
                <a:latin typeface="+mn-lt"/>
                <a:cs typeface="+mn-cs"/>
              </a:defRPr>
            </a:lvl2pPr>
            <a:lvl3pPr marL="1143000" indent="-228600" algn="l" rtl="0" eaLnBrk="0" fontAlgn="base" hangingPunct="0">
              <a:spcBef>
                <a:spcPct val="20000"/>
              </a:spcBef>
              <a:spcAft>
                <a:spcPct val="0"/>
              </a:spcAft>
              <a:buChar char="•"/>
              <a:defRPr sz="2400">
                <a:solidFill>
                  <a:srgbClr val="000048"/>
                </a:solidFill>
                <a:latin typeface="+mn-lt"/>
                <a:cs typeface="+mn-cs"/>
              </a:defRPr>
            </a:lvl3pPr>
            <a:lvl4pPr marL="1600200" indent="-228600" algn="l" rtl="0" eaLnBrk="0" fontAlgn="base" hangingPunct="0">
              <a:spcBef>
                <a:spcPct val="20000"/>
              </a:spcBef>
              <a:spcAft>
                <a:spcPct val="0"/>
              </a:spcAft>
              <a:buChar char="–"/>
              <a:defRPr sz="2000">
                <a:solidFill>
                  <a:srgbClr val="000048"/>
                </a:solidFill>
                <a:latin typeface="+mn-lt"/>
                <a:cs typeface="+mn-cs"/>
              </a:defRPr>
            </a:lvl4pPr>
            <a:lvl5pPr marL="2057400" indent="-228600" algn="l" rtl="0" eaLnBrk="0" fontAlgn="base" hangingPunct="0">
              <a:spcBef>
                <a:spcPct val="20000"/>
              </a:spcBef>
              <a:spcAft>
                <a:spcPct val="0"/>
              </a:spcAft>
              <a:buChar char="»"/>
              <a:defRPr sz="2000">
                <a:solidFill>
                  <a:srgbClr val="000048"/>
                </a:solidFill>
                <a:latin typeface="+mn-lt"/>
                <a:cs typeface="+mn-cs"/>
              </a:defRPr>
            </a:lvl5pPr>
            <a:lvl6pPr marL="2514600" indent="-228600" algn="l" rtl="0" fontAlgn="base">
              <a:spcBef>
                <a:spcPct val="20000"/>
              </a:spcBef>
              <a:spcAft>
                <a:spcPct val="0"/>
              </a:spcAft>
              <a:buChar char="»"/>
              <a:defRPr sz="2000">
                <a:solidFill>
                  <a:srgbClr val="000048"/>
                </a:solidFill>
                <a:latin typeface="+mn-lt"/>
                <a:cs typeface="+mn-cs"/>
              </a:defRPr>
            </a:lvl6pPr>
            <a:lvl7pPr marL="2971800" indent="-228600" algn="l" rtl="0" fontAlgn="base">
              <a:spcBef>
                <a:spcPct val="20000"/>
              </a:spcBef>
              <a:spcAft>
                <a:spcPct val="0"/>
              </a:spcAft>
              <a:buChar char="»"/>
              <a:defRPr sz="2000">
                <a:solidFill>
                  <a:srgbClr val="000048"/>
                </a:solidFill>
                <a:latin typeface="+mn-lt"/>
                <a:cs typeface="+mn-cs"/>
              </a:defRPr>
            </a:lvl7pPr>
            <a:lvl8pPr marL="3429000" indent="-228600" algn="l" rtl="0" fontAlgn="base">
              <a:spcBef>
                <a:spcPct val="20000"/>
              </a:spcBef>
              <a:spcAft>
                <a:spcPct val="0"/>
              </a:spcAft>
              <a:buChar char="»"/>
              <a:defRPr sz="2000">
                <a:solidFill>
                  <a:srgbClr val="000048"/>
                </a:solidFill>
                <a:latin typeface="+mn-lt"/>
                <a:cs typeface="+mn-cs"/>
              </a:defRPr>
            </a:lvl8pPr>
            <a:lvl9pPr marL="3886200" indent="-228600" algn="l" rtl="0" fontAlgn="base">
              <a:spcBef>
                <a:spcPct val="20000"/>
              </a:spcBef>
              <a:spcAft>
                <a:spcPct val="0"/>
              </a:spcAft>
              <a:buChar char="»"/>
              <a:defRPr sz="2000">
                <a:solidFill>
                  <a:srgbClr val="000048"/>
                </a:solidFill>
                <a:latin typeface="+mn-lt"/>
                <a:cs typeface="+mn-cs"/>
              </a:defRPr>
            </a:lvl9pPr>
          </a:lstStyle>
          <a:p>
            <a:pPr marL="0" indent="0" algn="ctr">
              <a:buFont typeface="Wingdings" pitchFamily="2" charset="2"/>
              <a:buNone/>
            </a:pPr>
            <a:r>
              <a:rPr lang="en-US" sz="3600" kern="0" dirty="0" smtClean="0"/>
              <a:t>Questions?</a:t>
            </a:r>
            <a:endParaRPr lang="en-US" sz="3600" kern="0" dirty="0"/>
          </a:p>
        </p:txBody>
      </p:sp>
    </p:spTree>
    <p:extLst>
      <p:ext uri="{BB962C8B-B14F-4D97-AF65-F5344CB8AC3E}">
        <p14:creationId xmlns:p14="http://schemas.microsoft.com/office/powerpoint/2010/main" val="2017511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Join B&amp;C listserv by contacting Claudia at Claudia.Ellison@ehidc.org</a:t>
            </a:r>
          </a:p>
          <a:p>
            <a:endParaRPr lang="en-US" dirty="0" smtClean="0"/>
          </a:p>
          <a:p>
            <a:r>
              <a:rPr lang="en-US" dirty="0" smtClean="0"/>
              <a:t>Next Workgroup Meeting February 17, 2pm ET</a:t>
            </a:r>
          </a:p>
          <a:p>
            <a:endParaRPr lang="en-US" dirty="0"/>
          </a:p>
        </p:txBody>
      </p:sp>
    </p:spTree>
    <p:extLst>
      <p:ext uri="{BB962C8B-B14F-4D97-AF65-F5344CB8AC3E}">
        <p14:creationId xmlns:p14="http://schemas.microsoft.com/office/powerpoint/2010/main" val="4157565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idx="1"/>
          </p:nvPr>
        </p:nvSpPr>
        <p:spPr>
          <a:xfrm>
            <a:off x="457200" y="1752600"/>
            <a:ext cx="8229600" cy="2590800"/>
          </a:xfrm>
        </p:spPr>
        <p:txBody>
          <a:bodyPr/>
          <a:lstStyle/>
          <a:p>
            <a:pPr marL="0" indent="0" algn="ctr" eaLnBrk="1" hangingPunct="1">
              <a:spcBef>
                <a:spcPts val="1200"/>
              </a:spcBef>
              <a:buFont typeface="Arial" charset="0"/>
              <a:buNone/>
              <a:defRPr/>
            </a:pPr>
            <a:r>
              <a:rPr lang="en-US" sz="4000" dirty="0">
                <a:latin typeface="Arial" charset="0"/>
                <a:cs typeface="Arial" charset="0"/>
                <a:sym typeface="Arial" charset="0"/>
              </a:rPr>
              <a:t>Please </a:t>
            </a:r>
            <a:r>
              <a:rPr lang="en-US" sz="4000" dirty="0" smtClean="0">
                <a:latin typeface="Arial" charset="0"/>
                <a:cs typeface="Arial" charset="0"/>
                <a:sym typeface="Arial" charset="0"/>
              </a:rPr>
              <a:t>mute your line</a:t>
            </a:r>
            <a:r>
              <a:rPr lang="en-US" sz="4000" dirty="0">
                <a:latin typeface="Arial" charset="0"/>
                <a:cs typeface="Arial" charset="0"/>
                <a:sym typeface="Arial" charset="0"/>
              </a:rPr>
              <a:t> </a:t>
            </a:r>
            <a:r>
              <a:rPr lang="en-US" sz="4000" dirty="0" smtClean="0">
                <a:latin typeface="Arial" charset="0"/>
                <a:cs typeface="Arial" charset="0"/>
                <a:sym typeface="Arial" charset="0"/>
              </a:rPr>
              <a:t>when </a:t>
            </a:r>
            <a:r>
              <a:rPr lang="en-US" sz="4000" dirty="0">
                <a:latin typeface="Arial" charset="0"/>
                <a:cs typeface="Arial" charset="0"/>
                <a:sym typeface="Arial" charset="0"/>
              </a:rPr>
              <a:t>not speaking  </a:t>
            </a:r>
            <a:endParaRPr lang="en-US" sz="4000" dirty="0">
              <a:latin typeface="Arial" charset="0"/>
              <a:sym typeface="Arial" charset="0"/>
            </a:endParaRPr>
          </a:p>
          <a:p>
            <a:pPr marL="0" indent="0" algn="ctr" eaLnBrk="1" hangingPunct="1">
              <a:spcBef>
                <a:spcPts val="1200"/>
              </a:spcBef>
              <a:buFont typeface="Arial" charset="0"/>
              <a:buNone/>
              <a:defRPr/>
            </a:pPr>
            <a:r>
              <a:rPr lang="en-US" sz="4000" dirty="0">
                <a:latin typeface="Arial" charset="0"/>
                <a:cs typeface="Arial" charset="0"/>
                <a:sym typeface="Arial" charset="0"/>
              </a:rPr>
              <a:t>(* 6 to mute, *7 to unmute</a:t>
            </a:r>
            <a:r>
              <a:rPr lang="en-US" sz="4000" dirty="0" smtClean="0">
                <a:latin typeface="Arial" charset="0"/>
                <a:cs typeface="Arial" charset="0"/>
                <a:sym typeface="Arial" charset="0"/>
              </a:rPr>
              <a:t>)</a:t>
            </a:r>
          </a:p>
          <a:p>
            <a:pPr marL="0" indent="0" algn="ctr" eaLnBrk="1" hangingPunct="1">
              <a:spcBef>
                <a:spcPts val="1200"/>
              </a:spcBef>
              <a:buFont typeface="Arial" charset="0"/>
              <a:buNone/>
              <a:defRPr/>
            </a:pPr>
            <a:endParaRPr lang="en-US" sz="4000" dirty="0">
              <a:latin typeface="Arial" charset="0"/>
              <a:cs typeface="Arial" charset="0"/>
              <a:sym typeface="Arial" charset="0"/>
            </a:endParaRPr>
          </a:p>
          <a:p>
            <a:pPr marL="0" indent="0" algn="ctr" eaLnBrk="1" hangingPunct="1">
              <a:spcBef>
                <a:spcPts val="1200"/>
              </a:spcBef>
              <a:buNone/>
              <a:defRPr/>
            </a:pPr>
            <a:r>
              <a:rPr lang="en-US" sz="4000" dirty="0">
                <a:latin typeface="Arial" charset="0"/>
                <a:cs typeface="Arial" charset="0"/>
                <a:sym typeface="Arial" charset="0"/>
              </a:rPr>
              <a:t>This call is being </a:t>
            </a:r>
            <a:r>
              <a:rPr lang="en-US" sz="4000" dirty="0" smtClean="0">
                <a:latin typeface="Arial" charset="0"/>
                <a:cs typeface="Arial" charset="0"/>
                <a:sym typeface="Arial" charset="0"/>
              </a:rPr>
              <a:t>recorded</a:t>
            </a:r>
          </a:p>
          <a:p>
            <a:pPr marL="0" indent="0" algn="ctr" eaLnBrk="1" hangingPunct="1">
              <a:spcBef>
                <a:spcPts val="1200"/>
              </a:spcBef>
              <a:buNone/>
              <a:defRPr/>
            </a:pPr>
            <a:endParaRPr lang="en-US" sz="4000" dirty="0">
              <a:latin typeface="Arial" charset="0"/>
              <a:sym typeface="Arial" charset="0"/>
            </a:endParaRPr>
          </a:p>
          <a:p>
            <a:pPr marL="0" indent="0" algn="ctr" eaLnBrk="1" hangingPunct="1">
              <a:spcBef>
                <a:spcPts val="1200"/>
              </a:spcBef>
              <a:buFont typeface="Arial" charset="0"/>
              <a:buNone/>
              <a:defRPr/>
            </a:pPr>
            <a:endParaRPr lang="en-US" sz="4800" i="1" dirty="0">
              <a:latin typeface="Arial" charset="0"/>
              <a:sym typeface="Arial" charset="0"/>
            </a:endParaRPr>
          </a:p>
          <a:p>
            <a:pPr marL="0" indent="0">
              <a:buNone/>
            </a:pPr>
            <a:endParaRPr lang="en-US" dirty="0"/>
          </a:p>
        </p:txBody>
      </p:sp>
    </p:spTree>
    <p:extLst>
      <p:ext uri="{BB962C8B-B14F-4D97-AF65-F5344CB8AC3E}">
        <p14:creationId xmlns:p14="http://schemas.microsoft.com/office/powerpoint/2010/main" val="348070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0"/>
            <a:ext cx="8229600" cy="609600"/>
          </a:xfrm>
        </p:spPr>
        <p:txBody>
          <a:bodyPr/>
          <a:lstStyle/>
          <a:p>
            <a:pPr marL="0" indent="0" algn="ctr">
              <a:buNone/>
            </a:pPr>
            <a:r>
              <a:rPr lang="en-US" dirty="0"/>
              <a:t>T</a:t>
            </a:r>
            <a:r>
              <a:rPr lang="en-US" dirty="0" smtClean="0"/>
              <a:t>hank you!</a:t>
            </a:r>
            <a:endParaRPr lang="en-US" dirty="0"/>
          </a:p>
        </p:txBody>
      </p:sp>
    </p:spTree>
    <p:extLst>
      <p:ext uri="{BB962C8B-B14F-4D97-AF65-F5344CB8AC3E}">
        <p14:creationId xmlns:p14="http://schemas.microsoft.com/office/powerpoint/2010/main" val="191379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eaLnBrk="1" fontAlgn="b" hangingPunct="1">
              <a:spcBef>
                <a:spcPts val="0"/>
              </a:spcBef>
              <a:spcAft>
                <a:spcPts val="0"/>
              </a:spcAft>
            </a:pPr>
            <a:r>
              <a:rPr lang="en-US" sz="1800" b="1" kern="1200" dirty="0">
                <a:solidFill>
                  <a:srgbClr val="000000"/>
                </a:solidFill>
                <a:latin typeface="Calibri" panose="020F0502020204030204" pitchFamily="34" charset="0"/>
                <a:cs typeface="Arial" panose="020B0604020202020204" pitchFamily="34" charset="0"/>
              </a:rPr>
              <a:t>Welcome and Overview of </a:t>
            </a:r>
            <a:r>
              <a:rPr lang="en-US" sz="1800" b="1" kern="1200" dirty="0" smtClean="0">
                <a:solidFill>
                  <a:srgbClr val="000000"/>
                </a:solidFill>
                <a:latin typeface="Calibri" panose="020F0502020204030204" pitchFamily="34" charset="0"/>
                <a:cs typeface="Arial" panose="020B0604020202020204" pitchFamily="34" charset="0"/>
              </a:rPr>
              <a:t>Agenda</a:t>
            </a:r>
          </a:p>
          <a:p>
            <a:pPr marL="400050" lvl="1"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Leslie Kelly Hall - Chair</a:t>
            </a:r>
          </a:p>
          <a:p>
            <a:pPr marL="800100" lvl="2"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Senior Vice President, Policy, Healthwise</a:t>
            </a:r>
            <a:endParaRPr lang="en-US" sz="1800" dirty="0">
              <a:latin typeface="Arial" panose="020B0604020202020204" pitchFamily="34" charset="0"/>
            </a:endParaRPr>
          </a:p>
          <a:p>
            <a:pPr eaLnBrk="1" fontAlgn="b" hangingPunct="1">
              <a:spcBef>
                <a:spcPts val="0"/>
              </a:spcBef>
              <a:spcAft>
                <a:spcPts val="0"/>
              </a:spcAft>
            </a:pPr>
            <a:endParaRPr lang="en-US" sz="1800" b="1" kern="1200" dirty="0" smtClean="0">
              <a:solidFill>
                <a:srgbClr val="000000"/>
              </a:solidFill>
              <a:latin typeface="Calibri" panose="020F0502020204030204" pitchFamily="34" charset="0"/>
              <a:cs typeface="Arial" panose="020B0604020202020204" pitchFamily="34" charset="0"/>
            </a:endParaRPr>
          </a:p>
          <a:p>
            <a:pPr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Introduction </a:t>
            </a:r>
            <a:r>
              <a:rPr lang="en-US" sz="1800" b="1" kern="1200" dirty="0">
                <a:solidFill>
                  <a:srgbClr val="000000"/>
                </a:solidFill>
                <a:latin typeface="Calibri" panose="020F0502020204030204" pitchFamily="34" charset="0"/>
                <a:cs typeface="Arial" panose="020B0604020202020204" pitchFamily="34" charset="0"/>
              </a:rPr>
              <a:t>of </a:t>
            </a:r>
            <a:r>
              <a:rPr lang="en-US" sz="1800" b="1" kern="1200" dirty="0" smtClean="0">
                <a:solidFill>
                  <a:srgbClr val="000000"/>
                </a:solidFill>
                <a:latin typeface="Calibri" panose="020F0502020204030204" pitchFamily="34" charset="0"/>
                <a:cs typeface="Arial" panose="020B0604020202020204" pitchFamily="34" charset="0"/>
              </a:rPr>
              <a:t>Speakers:</a:t>
            </a:r>
          </a:p>
          <a:p>
            <a:pPr marL="400050" lvl="1"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Sam Ho, MD</a:t>
            </a:r>
          </a:p>
          <a:p>
            <a:pPr marL="800100" lvl="2" eaLnBrk="1" fontAlgn="b" hangingPunct="1">
              <a:spcBef>
                <a:spcPts val="0"/>
              </a:spcBef>
              <a:spcAft>
                <a:spcPts val="0"/>
              </a:spcAft>
            </a:pPr>
            <a:r>
              <a:rPr lang="en-US" sz="1800" b="1" kern="1200" dirty="0">
                <a:solidFill>
                  <a:srgbClr val="000000"/>
                </a:solidFill>
                <a:latin typeface="Calibri" panose="020F0502020204030204" pitchFamily="34" charset="0"/>
                <a:cs typeface="Arial" panose="020B0604020202020204" pitchFamily="34" charset="0"/>
              </a:rPr>
              <a:t>Executive Vice President and Chief Medical Officer at </a:t>
            </a:r>
            <a:r>
              <a:rPr lang="en-US" sz="1800" b="1" kern="1200" dirty="0" smtClean="0">
                <a:solidFill>
                  <a:srgbClr val="000000"/>
                </a:solidFill>
                <a:latin typeface="Calibri" panose="020F0502020204030204" pitchFamily="34" charset="0"/>
                <a:cs typeface="Arial" panose="020B0604020202020204" pitchFamily="34" charset="0"/>
              </a:rPr>
              <a:t>United Healthcare </a:t>
            </a:r>
          </a:p>
          <a:p>
            <a:pPr marL="400050" lvl="1"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John Glaser, PhD</a:t>
            </a:r>
          </a:p>
          <a:p>
            <a:pPr marL="800100" lvl="2" eaLnBrk="1" fontAlgn="b" hangingPunct="1">
              <a:spcBef>
                <a:spcPts val="0"/>
              </a:spcBef>
              <a:spcAft>
                <a:spcPts val="0"/>
              </a:spcAft>
            </a:pPr>
            <a:r>
              <a:rPr lang="en-US" sz="1800" b="1" kern="1200" smtClean="0">
                <a:solidFill>
                  <a:srgbClr val="000000"/>
                </a:solidFill>
                <a:latin typeface="Calibri" panose="020F0502020204030204" pitchFamily="34" charset="0"/>
                <a:cs typeface="Arial" panose="020B0604020202020204" pitchFamily="34" charset="0"/>
              </a:rPr>
              <a:t>Senior Vice </a:t>
            </a:r>
            <a:r>
              <a:rPr lang="en-US" sz="1800" b="1" kern="1200" dirty="0" smtClean="0">
                <a:solidFill>
                  <a:srgbClr val="000000"/>
                </a:solidFill>
                <a:latin typeface="Calibri" panose="020F0502020204030204" pitchFamily="34" charset="0"/>
                <a:cs typeface="Arial" panose="020B0604020202020204" pitchFamily="34" charset="0"/>
              </a:rPr>
              <a:t>President, Cerner</a:t>
            </a:r>
          </a:p>
          <a:p>
            <a:pPr marL="0" indent="0" eaLnBrk="1" fontAlgn="b" hangingPunct="1">
              <a:spcBef>
                <a:spcPts val="0"/>
              </a:spcBef>
              <a:spcAft>
                <a:spcPts val="0"/>
              </a:spcAft>
              <a:buNone/>
            </a:pPr>
            <a:endParaRPr lang="en-US" sz="1800" b="1" kern="1200" dirty="0" smtClean="0">
              <a:solidFill>
                <a:srgbClr val="000000"/>
              </a:solidFill>
              <a:latin typeface="Calibri" panose="020F0502020204030204" pitchFamily="34" charset="0"/>
              <a:cs typeface="Arial" panose="020B0604020202020204" pitchFamily="34" charset="0"/>
            </a:endParaRPr>
          </a:p>
          <a:p>
            <a:pPr marL="0"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Workgroup </a:t>
            </a:r>
            <a:r>
              <a:rPr lang="en-US" sz="1800" b="1" kern="1200" dirty="0">
                <a:solidFill>
                  <a:srgbClr val="000000"/>
                </a:solidFill>
                <a:latin typeface="Calibri" panose="020F0502020204030204" pitchFamily="34" charset="0"/>
                <a:cs typeface="Arial" panose="020B0604020202020204" pitchFamily="34" charset="0"/>
              </a:rPr>
              <a:t>goals, process and </a:t>
            </a:r>
            <a:r>
              <a:rPr lang="en-US" sz="1800" b="1" kern="1200" dirty="0" smtClean="0">
                <a:solidFill>
                  <a:srgbClr val="000000"/>
                </a:solidFill>
                <a:latin typeface="Calibri" panose="020F0502020204030204" pitchFamily="34" charset="0"/>
                <a:cs typeface="Arial" panose="020B0604020202020204" pitchFamily="34" charset="0"/>
              </a:rPr>
              <a:t>timeline</a:t>
            </a:r>
          </a:p>
          <a:p>
            <a:pPr marL="400050" lvl="1"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We need your input!</a:t>
            </a:r>
          </a:p>
          <a:p>
            <a:pPr marL="0" indent="0" eaLnBrk="1" fontAlgn="b" hangingPunct="1">
              <a:spcBef>
                <a:spcPts val="0"/>
              </a:spcBef>
              <a:spcAft>
                <a:spcPts val="0"/>
              </a:spcAft>
              <a:buNone/>
            </a:pPr>
            <a:endParaRPr lang="en-US" sz="1800" b="1" kern="1200" dirty="0">
              <a:solidFill>
                <a:srgbClr val="000000"/>
              </a:solidFill>
              <a:latin typeface="Calibri" panose="020F0502020204030204" pitchFamily="34" charset="0"/>
              <a:cs typeface="Arial" panose="020B0604020202020204" pitchFamily="34" charset="0"/>
            </a:endParaRPr>
          </a:p>
          <a:p>
            <a:pPr marL="0" eaLnBrk="1" fontAlgn="b" hangingPunct="1">
              <a:spcBef>
                <a:spcPts val="0"/>
              </a:spcBef>
              <a:spcAft>
                <a:spcPts val="0"/>
              </a:spcAft>
            </a:pPr>
            <a:r>
              <a:rPr lang="en-US" sz="1800" b="1" kern="1200" dirty="0" smtClean="0">
                <a:solidFill>
                  <a:srgbClr val="000000"/>
                </a:solidFill>
                <a:latin typeface="Calibri" panose="020F0502020204030204" pitchFamily="34" charset="0"/>
                <a:cs typeface="Arial" panose="020B0604020202020204" pitchFamily="34" charset="0"/>
              </a:rPr>
              <a:t>Next Steps</a:t>
            </a:r>
            <a:endParaRPr lang="en-US" sz="1800" dirty="0">
              <a:latin typeface="Arial" panose="020B0604020202020204" pitchFamily="34" charset="0"/>
            </a:endParaRPr>
          </a:p>
          <a:p>
            <a:endParaRPr lang="en-US" dirty="0"/>
          </a:p>
        </p:txBody>
      </p:sp>
    </p:spTree>
    <p:extLst>
      <p:ext uri="{BB962C8B-B14F-4D97-AF65-F5344CB8AC3E}">
        <p14:creationId xmlns:p14="http://schemas.microsoft.com/office/powerpoint/2010/main" val="196013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Business and Clinical Motivators </a:t>
            </a:r>
            <a:r>
              <a:rPr lang="en-US" dirty="0" smtClean="0"/>
              <a:t>Workgroup Focus in 2016</a:t>
            </a:r>
            <a:endParaRPr lang="en-US" dirty="0"/>
          </a:p>
        </p:txBody>
      </p:sp>
      <p:sp>
        <p:nvSpPr>
          <p:cNvPr id="2" name="Content Placeholder 1"/>
          <p:cNvSpPr>
            <a:spLocks noGrp="1"/>
          </p:cNvSpPr>
          <p:nvPr>
            <p:ph idx="1"/>
          </p:nvPr>
        </p:nvSpPr>
        <p:spPr>
          <a:xfrm>
            <a:off x="457200" y="1752600"/>
            <a:ext cx="8229600" cy="4876800"/>
          </a:xfrm>
        </p:spPr>
        <p:txBody>
          <a:bodyPr/>
          <a:lstStyle/>
          <a:p>
            <a:pPr marL="0" indent="0">
              <a:buNone/>
            </a:pPr>
            <a:endParaRPr lang="en-US" sz="1100" b="1" dirty="0" smtClean="0"/>
          </a:p>
          <a:p>
            <a:pPr marL="0" indent="0">
              <a:buNone/>
            </a:pPr>
            <a:r>
              <a:rPr lang="en-US" sz="1800" b="1" dirty="0" smtClean="0"/>
              <a:t>Overarching Strategic Goal (From eHI 2016 Strategic Plan): </a:t>
            </a:r>
          </a:p>
          <a:p>
            <a:pPr marL="0" indent="0">
              <a:buNone/>
            </a:pPr>
            <a:endParaRPr lang="en-US" sz="1800" dirty="0" smtClean="0"/>
          </a:p>
          <a:p>
            <a:pPr marL="0" indent="0">
              <a:buNone/>
            </a:pPr>
            <a:r>
              <a:rPr lang="en-US" sz="1800" dirty="0" smtClean="0"/>
              <a:t>Serve as the industry leader convening executives from multi-stakeholder groups to identify “success stories” in the private sector that transform care through use of health IT</a:t>
            </a:r>
            <a:r>
              <a:rPr lang="en-US" sz="1800" dirty="0"/>
              <a:t> </a:t>
            </a:r>
            <a:r>
              <a:rPr lang="en-US" sz="1800" dirty="0" smtClean="0"/>
              <a:t>in interoperability; data access and use; and business and clinical motivators</a:t>
            </a:r>
          </a:p>
          <a:p>
            <a:pPr marL="0" indent="0">
              <a:buNone/>
            </a:pPr>
            <a:endParaRPr lang="en-US" sz="1200" dirty="0"/>
          </a:p>
          <a:p>
            <a:pPr marL="0" indent="0">
              <a:buNone/>
            </a:pPr>
            <a:r>
              <a:rPr lang="en-US" sz="1200" dirty="0" smtClean="0"/>
              <a:t>.</a:t>
            </a:r>
            <a:endParaRPr lang="en-US" sz="1200" dirty="0"/>
          </a:p>
          <a:p>
            <a:pPr marL="0" indent="0">
              <a:buNone/>
            </a:pPr>
            <a:endParaRPr lang="en-US" sz="1100" dirty="0" smtClean="0"/>
          </a:p>
          <a:p>
            <a:pPr marL="0" indent="0">
              <a:buNone/>
            </a:pPr>
            <a:endParaRPr lang="en-US" sz="1100" dirty="0" smtClean="0"/>
          </a:p>
        </p:txBody>
      </p:sp>
    </p:spTree>
    <p:extLst>
      <p:ext uri="{BB962C8B-B14F-4D97-AF65-F5344CB8AC3E}">
        <p14:creationId xmlns:p14="http://schemas.microsoft.com/office/powerpoint/2010/main" val="420418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Background</a:t>
            </a:r>
            <a:endParaRPr lang="en-US" dirty="0"/>
          </a:p>
        </p:txBody>
      </p:sp>
      <p:sp>
        <p:nvSpPr>
          <p:cNvPr id="3" name="Content Placeholder 2"/>
          <p:cNvSpPr>
            <a:spLocks noGrp="1"/>
          </p:cNvSpPr>
          <p:nvPr>
            <p:ph idx="1"/>
          </p:nvPr>
        </p:nvSpPr>
        <p:spPr/>
        <p:txBody>
          <a:bodyPr/>
          <a:lstStyle/>
          <a:p>
            <a:pPr marL="0" lvl="0" indent="0">
              <a:buNone/>
            </a:pPr>
            <a:endParaRPr lang="en-US" sz="1800" b="1" dirty="0" smtClean="0"/>
          </a:p>
          <a:p>
            <a:pPr marL="0" lvl="0" indent="0">
              <a:buNone/>
            </a:pPr>
            <a:endParaRPr lang="en-US" sz="1400" b="1" dirty="0"/>
          </a:p>
          <a:p>
            <a:r>
              <a:rPr lang="en-US" sz="1800" dirty="0"/>
              <a:t>The eHI 2020 roadmap identified the need to inform industry about the business and clinical motivators that drive and succeed in care collaboration. </a:t>
            </a:r>
            <a:endParaRPr lang="en-US" sz="1800" dirty="0" smtClean="0"/>
          </a:p>
          <a:p>
            <a:endParaRPr lang="en-US" sz="1800" dirty="0" smtClean="0"/>
          </a:p>
          <a:p>
            <a:r>
              <a:rPr lang="en-US" sz="1800" dirty="0" smtClean="0"/>
              <a:t>There </a:t>
            </a:r>
            <a:r>
              <a:rPr lang="en-US" sz="1800" dirty="0"/>
              <a:t>is a need to identify emerging best practices and engage a group of patient-consumer experts, providers, payers and HIT leaders to seek out and report on excellence in the industry including the motivators that are driving stakeholders. </a:t>
            </a:r>
            <a:endParaRPr lang="en-US" sz="1800" dirty="0" smtClean="0"/>
          </a:p>
          <a:p>
            <a:pPr marL="0" indent="0">
              <a:buNone/>
            </a:pPr>
            <a:r>
              <a:rPr lang="en-US" sz="1800" dirty="0" smtClean="0"/>
              <a:t> </a:t>
            </a:r>
          </a:p>
          <a:p>
            <a:r>
              <a:rPr lang="en-US" sz="1800" dirty="0" smtClean="0"/>
              <a:t>Stakeholders </a:t>
            </a:r>
            <a:r>
              <a:rPr lang="en-US" sz="1800" dirty="0"/>
              <a:t>that need to be at the table include: payers, health professionals, patients, pharmacies, home health and long term care, medical groups, ACOs, vendors, and government agencies.</a:t>
            </a:r>
          </a:p>
          <a:p>
            <a:endParaRPr lang="en-US" sz="1400" dirty="0"/>
          </a:p>
        </p:txBody>
      </p:sp>
    </p:spTree>
    <p:extLst>
      <p:ext uri="{BB962C8B-B14F-4D97-AF65-F5344CB8AC3E}">
        <p14:creationId xmlns:p14="http://schemas.microsoft.com/office/powerpoint/2010/main" val="303020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Objective</a:t>
            </a:r>
            <a:endParaRPr lang="en-US" dirty="0"/>
          </a:p>
        </p:txBody>
      </p:sp>
      <p:sp>
        <p:nvSpPr>
          <p:cNvPr id="3" name="Content Placeholder 2"/>
          <p:cNvSpPr>
            <a:spLocks noGrp="1"/>
          </p:cNvSpPr>
          <p:nvPr>
            <p:ph idx="1"/>
          </p:nvPr>
        </p:nvSpPr>
        <p:spPr/>
        <p:txBody>
          <a:bodyPr/>
          <a:lstStyle/>
          <a:p>
            <a:r>
              <a:rPr lang="en-US" sz="2000" dirty="0" smtClean="0"/>
              <a:t>To </a:t>
            </a:r>
            <a:r>
              <a:rPr lang="en-US" sz="2000" dirty="0"/>
              <a:t>identify, understand, and communicate successful examples of innovative uses of technology with emphasis on clinical and business improvements</a:t>
            </a:r>
            <a:r>
              <a:rPr lang="en-US" sz="2000" dirty="0" smtClean="0"/>
              <a:t>.</a:t>
            </a:r>
          </a:p>
          <a:p>
            <a:endParaRPr lang="en-US" sz="2000" dirty="0" smtClean="0"/>
          </a:p>
          <a:p>
            <a:r>
              <a:rPr lang="en-US" sz="2000" dirty="0" smtClean="0"/>
              <a:t>This </a:t>
            </a:r>
            <a:r>
              <a:rPr lang="en-US" sz="2000" dirty="0"/>
              <a:t>group will harmonize efforts to ensure that patients, consumer tools, devices, and mobile apps are part of the considerations of best practices and identify, understand, and communicate successful examples of innovative uses of technology with emphasis on clinical and business improvements. </a:t>
            </a:r>
            <a:endParaRPr lang="en-US" sz="2000" dirty="0" smtClean="0"/>
          </a:p>
          <a:p>
            <a:pPr marL="0" indent="0">
              <a:buNone/>
            </a:pPr>
            <a:r>
              <a:rPr lang="en-US" sz="2000" dirty="0" smtClean="0"/>
              <a:t> </a:t>
            </a:r>
          </a:p>
          <a:p>
            <a:r>
              <a:rPr lang="en-US" sz="2000" dirty="0" smtClean="0"/>
              <a:t>A </a:t>
            </a:r>
            <a:r>
              <a:rPr lang="en-US" sz="2000" dirty="0"/>
              <a:t>resource web page will be developed to include best practices </a:t>
            </a:r>
            <a:r>
              <a:rPr lang="en-US" sz="2000" dirty="0" smtClean="0"/>
              <a:t>among </a:t>
            </a:r>
            <a:r>
              <a:rPr lang="en-US" sz="2000" dirty="0"/>
              <a:t>the stakeholders to assist patient-consumers and healthcare </a:t>
            </a:r>
            <a:r>
              <a:rPr lang="en-US" sz="2000" dirty="0" smtClean="0"/>
              <a:t>stakeholders </a:t>
            </a:r>
            <a:r>
              <a:rPr lang="en-US" sz="2000" dirty="0"/>
              <a:t>in effective ways to integrate health IT into daily workflow</a:t>
            </a:r>
            <a:r>
              <a:rPr lang="en-US" sz="2000" dirty="0" smtClean="0"/>
              <a:t>.</a:t>
            </a:r>
          </a:p>
          <a:p>
            <a:pPr marL="0" indent="0">
              <a:buNone/>
            </a:pPr>
            <a:endParaRPr lang="en-US" sz="1400" dirty="0" smtClean="0"/>
          </a:p>
          <a:p>
            <a:endParaRPr lang="en-US" dirty="0"/>
          </a:p>
        </p:txBody>
      </p:sp>
    </p:spTree>
    <p:extLst>
      <p:ext uri="{BB962C8B-B14F-4D97-AF65-F5344CB8AC3E}">
        <p14:creationId xmlns:p14="http://schemas.microsoft.com/office/powerpoint/2010/main" val="2357722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Discuss</a:t>
            </a:r>
            <a:endParaRPr lang="en-US" dirty="0"/>
          </a:p>
        </p:txBody>
      </p:sp>
      <p:sp>
        <p:nvSpPr>
          <p:cNvPr id="3" name="Content Placeholder 2"/>
          <p:cNvSpPr>
            <a:spLocks noGrp="1"/>
          </p:cNvSpPr>
          <p:nvPr>
            <p:ph idx="1"/>
          </p:nvPr>
        </p:nvSpPr>
        <p:spPr/>
        <p:txBody>
          <a:bodyPr/>
          <a:lstStyle/>
          <a:p>
            <a:pPr marL="0" lvl="0" indent="0">
              <a:lnSpc>
                <a:spcPct val="107000"/>
              </a:lnSpc>
              <a:spcBef>
                <a:spcPts val="0"/>
              </a:spcBef>
              <a:spcAft>
                <a:spcPts val="800"/>
              </a:spcAft>
              <a:buNone/>
            </a:pPr>
            <a:r>
              <a:rPr lang="en-US" sz="2000" b="1" dirty="0">
                <a:latin typeface="Calibri" panose="020F0502020204030204" pitchFamily="34" charset="0"/>
                <a:ea typeface="Calibri" panose="020F0502020204030204" pitchFamily="34" charset="0"/>
                <a:cs typeface="Times New Roman" panose="02020603050405020304" pitchFamily="18" charset="0"/>
              </a:rPr>
              <a:t>Topics to be included are</a:t>
            </a:r>
            <a:r>
              <a:rPr lang="en-US" sz="2000" dirty="0">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Business </a:t>
            </a:r>
            <a:r>
              <a:rPr lang="en-US" sz="2000" dirty="0">
                <a:latin typeface="Calibri" panose="020F0502020204030204" pitchFamily="34" charset="0"/>
                <a:ea typeface="Calibri" panose="020F0502020204030204" pitchFamily="34" charset="0"/>
                <a:cs typeface="Times New Roman" panose="02020603050405020304" pitchFamily="18" charset="0"/>
              </a:rPr>
              <a:t>motivators</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Programs </a:t>
            </a:r>
            <a:r>
              <a:rPr lang="en-US" sz="2000" dirty="0">
                <a:latin typeface="Calibri" panose="020F0502020204030204" pitchFamily="34" charset="0"/>
                <a:ea typeface="Calibri" panose="020F0502020204030204" pitchFamily="34" charset="0"/>
                <a:cs typeface="Times New Roman" panose="02020603050405020304" pitchFamily="18" charset="0"/>
              </a:rPr>
              <a:t>currently in place</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Level </a:t>
            </a:r>
            <a:r>
              <a:rPr lang="en-US" sz="2000" dirty="0">
                <a:latin typeface="Calibri" panose="020F0502020204030204" pitchFamily="34" charset="0"/>
                <a:ea typeface="Calibri" panose="020F0502020204030204" pitchFamily="34" charset="0"/>
                <a:cs typeface="Times New Roman" panose="02020603050405020304" pitchFamily="18" charset="0"/>
              </a:rPr>
              <a:t>of IT </a:t>
            </a:r>
            <a:r>
              <a:rPr lang="en-US" sz="2000" dirty="0" smtClean="0">
                <a:latin typeface="Calibri" panose="020F0502020204030204" pitchFamily="34" charset="0"/>
                <a:ea typeface="Calibri" panose="020F0502020204030204" pitchFamily="34" charset="0"/>
                <a:cs typeface="Times New Roman" panose="02020603050405020304" pitchFamily="18" charset="0"/>
              </a:rPr>
              <a:t>sharing (interoperability)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Communal </a:t>
            </a:r>
            <a:r>
              <a:rPr lang="en-US" sz="2000" dirty="0">
                <a:latin typeface="Calibri" panose="020F0502020204030204" pitchFamily="34" charset="0"/>
                <a:ea typeface="Calibri" panose="020F0502020204030204" pitchFamily="34" charset="0"/>
                <a:cs typeface="Times New Roman" panose="02020603050405020304" pitchFamily="18" charset="0"/>
              </a:rPr>
              <a:t>sharing</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Functions </a:t>
            </a:r>
            <a:r>
              <a:rPr lang="en-US" sz="2000" dirty="0">
                <a:latin typeface="Calibri" panose="020F0502020204030204" pitchFamily="34" charset="0"/>
                <a:ea typeface="Calibri" panose="020F0502020204030204" pitchFamily="34" charset="0"/>
                <a:cs typeface="Times New Roman" panose="02020603050405020304" pitchFamily="18" charset="0"/>
              </a:rPr>
              <a:t>of data analytics</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Access </a:t>
            </a:r>
            <a:r>
              <a:rPr lang="en-US" sz="2000" dirty="0">
                <a:latin typeface="Calibri" panose="020F0502020204030204" pitchFamily="34" charset="0"/>
                <a:ea typeface="Calibri" panose="020F0502020204030204" pitchFamily="34" charset="0"/>
                <a:cs typeface="Times New Roman" panose="02020603050405020304" pitchFamily="18" charset="0"/>
              </a:rPr>
              <a:t>to health information on behalf of health plans and provider </a:t>
            </a:r>
            <a:r>
              <a:rPr lang="en-US" sz="2000" dirty="0" smtClean="0">
                <a:latin typeface="Calibri" panose="020F0502020204030204" pitchFamily="34" charset="0"/>
                <a:ea typeface="Calibri" panose="020F0502020204030204" pitchFamily="34" charset="0"/>
                <a:cs typeface="Times New Roman" panose="02020603050405020304" pitchFamily="18" charset="0"/>
              </a:rPr>
              <a:t>organizations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Innovative </a:t>
            </a:r>
            <a:r>
              <a:rPr lang="en-US" sz="2000" dirty="0">
                <a:latin typeface="Calibri" panose="020F0502020204030204" pitchFamily="34" charset="0"/>
                <a:ea typeface="Calibri" panose="020F0502020204030204" pitchFamily="34" charset="0"/>
                <a:cs typeface="Times New Roman" panose="02020603050405020304" pitchFamily="18" charset="0"/>
              </a:rPr>
              <a:t>plan arrangements in care planning and population health </a:t>
            </a: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Social </a:t>
            </a:r>
            <a:r>
              <a:rPr lang="en-US" sz="2000" dirty="0">
                <a:latin typeface="Calibri" panose="020F0502020204030204" pitchFamily="34" charset="0"/>
                <a:ea typeface="Calibri" panose="020F0502020204030204" pitchFamily="34" charset="0"/>
                <a:cs typeface="Times New Roman" panose="02020603050405020304" pitchFamily="18" charset="0"/>
              </a:rPr>
              <a:t>service or government improvements in </a:t>
            </a:r>
            <a:r>
              <a:rPr lang="en-US" sz="2000" dirty="0" smtClean="0">
                <a:latin typeface="Calibri" panose="020F0502020204030204" pitchFamily="34" charset="0"/>
                <a:ea typeface="Calibri" panose="020F0502020204030204" pitchFamily="34" charset="0"/>
                <a:cs typeface="Times New Roman" panose="02020603050405020304" pitchFamily="18" charset="0"/>
              </a:rPr>
              <a:t>technology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Patients </a:t>
            </a:r>
            <a:r>
              <a:rPr lang="en-US" sz="2000" dirty="0">
                <a:latin typeface="Calibri" panose="020F0502020204030204" pitchFamily="34" charset="0"/>
                <a:ea typeface="Calibri" panose="020F0502020204030204" pitchFamily="34" charset="0"/>
                <a:cs typeface="Times New Roman" panose="02020603050405020304" pitchFamily="18" charset="0"/>
              </a:rPr>
              <a:t>acting as their own health exchange</a:t>
            </a:r>
          </a:p>
          <a:p>
            <a:pPr lvl="0">
              <a:lnSpc>
                <a:spcPct val="107000"/>
              </a:lnSpc>
              <a:spcBef>
                <a:spcPts val="0"/>
              </a:spcBef>
              <a:spcAft>
                <a:spcPts val="800"/>
              </a:spcAft>
              <a:buFont typeface="Symbol" panose="05050102010706020507" pitchFamily="18" charset="2"/>
              <a:buChar char=""/>
            </a:pPr>
            <a:r>
              <a:rPr lang="en-US" sz="2000" dirty="0" smtClean="0">
                <a:latin typeface="Calibri" panose="020F0502020204030204" pitchFamily="34" charset="0"/>
                <a:ea typeface="Calibri" panose="020F0502020204030204" pitchFamily="34" charset="0"/>
                <a:cs typeface="Times New Roman" panose="02020603050405020304" pitchFamily="18" charset="0"/>
              </a:rPr>
              <a:t>Examples </a:t>
            </a:r>
            <a:r>
              <a:rPr lang="en-US" sz="2000" dirty="0">
                <a:latin typeface="Calibri" panose="020F0502020204030204" pitchFamily="34" charset="0"/>
                <a:ea typeface="Calibri" panose="020F0502020204030204" pitchFamily="34" charset="0"/>
                <a:cs typeface="Times New Roman" panose="02020603050405020304" pitchFamily="18" charset="0"/>
              </a:rPr>
              <a:t>of care management, care transitions, plan/provider collaboration, etc. </a:t>
            </a:r>
          </a:p>
          <a:p>
            <a:endParaRPr lang="en-US" dirty="0"/>
          </a:p>
        </p:txBody>
      </p:sp>
    </p:spTree>
    <p:extLst>
      <p:ext uri="{BB962C8B-B14F-4D97-AF65-F5344CB8AC3E}">
        <p14:creationId xmlns:p14="http://schemas.microsoft.com/office/powerpoint/2010/main" val="3785601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Deliverables in 2016</a:t>
            </a:r>
            <a:endParaRPr lang="en-US" dirty="0"/>
          </a:p>
        </p:txBody>
      </p:sp>
      <p:sp>
        <p:nvSpPr>
          <p:cNvPr id="3" name="Content Placeholder 2"/>
          <p:cNvSpPr>
            <a:spLocks noGrp="1"/>
          </p:cNvSpPr>
          <p:nvPr>
            <p:ph idx="1"/>
          </p:nvPr>
        </p:nvSpPr>
        <p:spPr/>
        <p:txBody>
          <a:bodyPr/>
          <a:lstStyle/>
          <a:p>
            <a:pPr lvl="0"/>
            <a:r>
              <a:rPr lang="en-US" sz="2400" dirty="0" smtClean="0"/>
              <a:t>At </a:t>
            </a:r>
            <a:r>
              <a:rPr lang="en-US" sz="2400" dirty="0"/>
              <a:t>least 20 new examples of success stories will be added to online resource center that demonstrate</a:t>
            </a:r>
          </a:p>
          <a:p>
            <a:pPr lvl="0"/>
            <a:endParaRPr lang="en-US" sz="2400" dirty="0" smtClean="0"/>
          </a:p>
          <a:p>
            <a:pPr lvl="0"/>
            <a:r>
              <a:rPr lang="en-US" sz="2400" dirty="0" smtClean="0"/>
              <a:t>Set </a:t>
            </a:r>
            <a:r>
              <a:rPr lang="en-US" sz="2400" dirty="0"/>
              <a:t>of overarching recommendations will be developed by group</a:t>
            </a:r>
          </a:p>
          <a:p>
            <a:pPr lvl="0"/>
            <a:endParaRPr lang="en-US" sz="2400" dirty="0" smtClean="0"/>
          </a:p>
          <a:p>
            <a:pPr lvl="0"/>
            <a:r>
              <a:rPr lang="en-US" sz="2400" dirty="0" smtClean="0"/>
              <a:t>Group </a:t>
            </a:r>
            <a:r>
              <a:rPr lang="en-US" sz="2400" dirty="0"/>
              <a:t>will identify priorities that can be recommended for federal partners to take action, and successful innovation that can be models for all stakeholders.</a:t>
            </a:r>
          </a:p>
          <a:p>
            <a:endParaRPr lang="en-US" sz="2400" dirty="0"/>
          </a:p>
        </p:txBody>
      </p:sp>
    </p:spTree>
    <p:extLst>
      <p:ext uri="{BB962C8B-B14F-4D97-AF65-F5344CB8AC3E}">
        <p14:creationId xmlns:p14="http://schemas.microsoft.com/office/powerpoint/2010/main" val="127963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marL="0" indent="0">
              <a:buNone/>
            </a:pPr>
            <a:r>
              <a:rPr lang="en-US" sz="1400" b="1" dirty="0"/>
              <a:t>Goal 1: Identify 20 Examples </a:t>
            </a:r>
          </a:p>
          <a:p>
            <a:pPr marL="0" indent="0">
              <a:buNone/>
            </a:pPr>
            <a:r>
              <a:rPr lang="en-US" sz="1400" dirty="0"/>
              <a:t>Examples must meet the following </a:t>
            </a:r>
            <a:r>
              <a:rPr lang="en-US" sz="1400" dirty="0" smtClean="0"/>
              <a:t>criteria:</a:t>
            </a:r>
            <a:endParaRPr lang="en-US" sz="1400" dirty="0"/>
          </a:p>
          <a:p>
            <a:r>
              <a:rPr lang="en-US" sz="1400" dirty="0"/>
              <a:t>Enable consumers to be involved in their care and healthcare technology</a:t>
            </a:r>
          </a:p>
          <a:p>
            <a:r>
              <a:rPr lang="en-US" sz="1400" dirty="0"/>
              <a:t>Demonstrate improvement in outcome or patient’s experience</a:t>
            </a:r>
          </a:p>
          <a:p>
            <a:r>
              <a:rPr lang="en-US" sz="1400" dirty="0"/>
              <a:t>Lower healthcare costs or create efficiencies of scale</a:t>
            </a:r>
          </a:p>
          <a:p>
            <a:r>
              <a:rPr lang="en-US" sz="1400" dirty="0"/>
              <a:t>Led by the private sector</a:t>
            </a:r>
          </a:p>
          <a:p>
            <a:r>
              <a:rPr lang="en-US" sz="1400" dirty="0"/>
              <a:t>Engage more than one stakeholder group</a:t>
            </a:r>
          </a:p>
          <a:p>
            <a:r>
              <a:rPr lang="en-US" sz="1400" dirty="0" smtClean="0"/>
              <a:t>Categories </a:t>
            </a:r>
            <a:r>
              <a:rPr lang="en-US" sz="1400" dirty="0"/>
              <a:t>of examples, provider, payer, collaboration</a:t>
            </a:r>
            <a:r>
              <a:rPr lang="en-US" sz="1400" dirty="0" smtClean="0"/>
              <a:t>,</a:t>
            </a:r>
          </a:p>
          <a:p>
            <a:endParaRPr lang="en-US" sz="1400" dirty="0"/>
          </a:p>
          <a:p>
            <a:pPr marL="0" indent="0">
              <a:buNone/>
            </a:pPr>
            <a:r>
              <a:rPr lang="en-US" sz="1400" b="1" dirty="0"/>
              <a:t>Goal 2: Communicate Examples</a:t>
            </a:r>
          </a:p>
          <a:p>
            <a:r>
              <a:rPr lang="en-US" sz="1400" dirty="0"/>
              <a:t>For each success story, group will identify the factors which contributed to the success or lack thereof as projects were designed and implemented.</a:t>
            </a:r>
          </a:p>
          <a:p>
            <a:r>
              <a:rPr lang="en-US" sz="1400" dirty="0"/>
              <a:t>Describe the initial reasoning a business investment was made in this area</a:t>
            </a:r>
          </a:p>
          <a:p>
            <a:r>
              <a:rPr lang="en-US" sz="1400" dirty="0"/>
              <a:t>Describe how the innovations work in a real-world context </a:t>
            </a:r>
          </a:p>
          <a:p>
            <a:r>
              <a:rPr lang="en-US" sz="1400" dirty="0"/>
              <a:t>Explain how the innovation supports value-based care</a:t>
            </a:r>
          </a:p>
          <a:p>
            <a:r>
              <a:rPr lang="en-US" sz="1400" dirty="0"/>
              <a:t>Explore why the technology works in specific setting -What are the things that must be true for this model to work?</a:t>
            </a:r>
          </a:p>
          <a:p>
            <a:pPr marL="0" indent="0">
              <a:buNone/>
            </a:pPr>
            <a:endParaRPr lang="en-US" sz="1400" dirty="0"/>
          </a:p>
          <a:p>
            <a:endParaRPr lang="en-US" dirty="0"/>
          </a:p>
        </p:txBody>
      </p:sp>
    </p:spTree>
    <p:extLst>
      <p:ext uri="{BB962C8B-B14F-4D97-AF65-F5344CB8AC3E}">
        <p14:creationId xmlns:p14="http://schemas.microsoft.com/office/powerpoint/2010/main" val="3624463443"/>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1088</TotalTime>
  <Words>942</Words>
  <Application>Microsoft Office PowerPoint</Application>
  <PresentationFormat>On-screen Show (4:3)</PresentationFormat>
  <Paragraphs>147</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Symbol</vt:lpstr>
      <vt:lpstr>Times New Roman</vt:lpstr>
      <vt:lpstr>Wingdings</vt:lpstr>
      <vt:lpstr>1_Default Design</vt:lpstr>
      <vt:lpstr>2_Default Design</vt:lpstr>
      <vt:lpstr>eHealth Initiative  Business and Clinical Motivator Work Group</vt:lpstr>
      <vt:lpstr>Reminder</vt:lpstr>
      <vt:lpstr>Agenda</vt:lpstr>
      <vt:lpstr>Business and Clinical Motivators Workgroup Focus in 2016</vt:lpstr>
      <vt:lpstr>Workgroup Background</vt:lpstr>
      <vt:lpstr>Workgroup Objective</vt:lpstr>
      <vt:lpstr>Topics to Discuss</vt:lpstr>
      <vt:lpstr>Deliverables in 2016</vt:lpstr>
      <vt:lpstr>Goals</vt:lpstr>
      <vt:lpstr>Goals</vt:lpstr>
      <vt:lpstr>Discussion</vt:lpstr>
      <vt:lpstr>Business and Clinical Motivator  Workgroup</vt:lpstr>
      <vt:lpstr>Process</vt:lpstr>
      <vt:lpstr>Timeline</vt:lpstr>
      <vt:lpstr>Timeline</vt:lpstr>
      <vt:lpstr>Timeline</vt:lpstr>
      <vt:lpstr>What have we missed?</vt:lpstr>
      <vt:lpstr>PowerPoint Presentation</vt:lpstr>
      <vt:lpstr>Next steps</vt:lpstr>
      <vt:lpstr>PowerPoint Presentation</vt:lpstr>
    </vt:vector>
  </TitlesOfParts>
  <Company>eHealth Initiative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Covich</dc:creator>
  <cp:lastModifiedBy>Claudia Ellison</cp:lastModifiedBy>
  <cp:revision>77</cp:revision>
  <cp:lastPrinted>2016-01-20T14:22:39Z</cp:lastPrinted>
  <dcterms:created xsi:type="dcterms:W3CDTF">2013-11-25T20:18:26Z</dcterms:created>
  <dcterms:modified xsi:type="dcterms:W3CDTF">2016-01-21T17:02:54Z</dcterms:modified>
</cp:coreProperties>
</file>