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44"/>
  </p:notesMasterIdLst>
  <p:handoutMasterIdLst>
    <p:handoutMasterId r:id="rId45"/>
  </p:handoutMasterIdLst>
  <p:sldIdLst>
    <p:sldId id="406" r:id="rId3"/>
    <p:sldId id="272" r:id="rId4"/>
    <p:sldId id="358" r:id="rId5"/>
    <p:sldId id="364" r:id="rId6"/>
    <p:sldId id="415" r:id="rId7"/>
    <p:sldId id="416" r:id="rId8"/>
    <p:sldId id="417" r:id="rId9"/>
    <p:sldId id="418" r:id="rId10"/>
    <p:sldId id="419" r:id="rId11"/>
    <p:sldId id="420" r:id="rId12"/>
    <p:sldId id="421" r:id="rId13"/>
    <p:sldId id="422" r:id="rId14"/>
    <p:sldId id="423" r:id="rId15"/>
    <p:sldId id="424" r:id="rId16"/>
    <p:sldId id="425" r:id="rId17"/>
    <p:sldId id="426" r:id="rId18"/>
    <p:sldId id="427" r:id="rId19"/>
    <p:sldId id="428" r:id="rId20"/>
    <p:sldId id="429" r:id="rId21"/>
    <p:sldId id="430" r:id="rId22"/>
    <p:sldId id="431" r:id="rId23"/>
    <p:sldId id="432" r:id="rId24"/>
    <p:sldId id="433" r:id="rId25"/>
    <p:sldId id="434" r:id="rId26"/>
    <p:sldId id="435" r:id="rId27"/>
    <p:sldId id="436" r:id="rId28"/>
    <p:sldId id="437" r:id="rId29"/>
    <p:sldId id="438" r:id="rId30"/>
    <p:sldId id="439" r:id="rId31"/>
    <p:sldId id="440" r:id="rId32"/>
    <p:sldId id="441" r:id="rId33"/>
    <p:sldId id="443" r:id="rId34"/>
    <p:sldId id="376" r:id="rId35"/>
    <p:sldId id="359" r:id="rId36"/>
    <p:sldId id="360" r:id="rId37"/>
    <p:sldId id="362" r:id="rId38"/>
    <p:sldId id="363" r:id="rId39"/>
    <p:sldId id="442" r:id="rId40"/>
    <p:sldId id="344" r:id="rId41"/>
    <p:sldId id="412" r:id="rId42"/>
    <p:sldId id="274" r:id="rId43"/>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acy Okubo" initials="TO"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4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15" autoAdjust="0"/>
    <p:restoredTop sz="94616" autoAdjust="0"/>
  </p:normalViewPr>
  <p:slideViewPr>
    <p:cSldViewPr>
      <p:cViewPr varScale="1">
        <p:scale>
          <a:sx n="74" d="100"/>
          <a:sy n="74" d="100"/>
        </p:scale>
        <p:origin x="1668"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lIns="91440" tIns="45720" rIns="91440" bIns="45720" rtlCol="0"/>
          <a:lstStyle>
            <a:lvl1pPr algn="r">
              <a:defRPr sz="1200"/>
            </a:lvl1pPr>
          </a:lstStyle>
          <a:p>
            <a:fld id="{555551E2-541E-448C-9C08-424D589B99D8}" type="datetimeFigureOut">
              <a:rPr lang="en-US" smtClean="0"/>
              <a:pPr/>
              <a:t>9/3/2015</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lIns="91440" tIns="45720" rIns="91440" bIns="45720" rtlCol="0" anchor="b"/>
          <a:lstStyle>
            <a:lvl1pPr algn="r">
              <a:defRPr sz="1200"/>
            </a:lvl1pPr>
          </a:lstStyle>
          <a:p>
            <a:fld id="{0146AD75-1055-4F0D-9951-D09232356EE9}" type="slidenum">
              <a:rPr lang="en-US" smtClean="0"/>
              <a:pPr/>
              <a:t>‹#›</a:t>
            </a:fld>
            <a:endParaRPr lang="en-US"/>
          </a:p>
        </p:txBody>
      </p:sp>
    </p:spTree>
    <p:extLst>
      <p:ext uri="{BB962C8B-B14F-4D97-AF65-F5344CB8AC3E}">
        <p14:creationId xmlns:p14="http://schemas.microsoft.com/office/powerpoint/2010/main" val="13907147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560052E1-1E13-41BB-84D0-963DB4DD067D}" type="datetimeFigureOut">
              <a:rPr lang="en-US" smtClean="0"/>
              <a:pPr/>
              <a:t>9/3/2015</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9BB78B22-6998-4A87-8FE3-BCE34C3C803F}" type="slidenum">
              <a:rPr lang="en-US" smtClean="0"/>
              <a:pPr/>
              <a:t>‹#›</a:t>
            </a:fld>
            <a:endParaRPr lang="en-US" dirty="0"/>
          </a:p>
        </p:txBody>
      </p:sp>
    </p:spTree>
    <p:extLst>
      <p:ext uri="{BB962C8B-B14F-4D97-AF65-F5344CB8AC3E}">
        <p14:creationId xmlns:p14="http://schemas.microsoft.com/office/powerpoint/2010/main" val="4702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sp>
        <p:nvSpPr>
          <p:cNvPr id="5"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pic>
        <p:nvPicPr>
          <p:cNvPr id="6" name="Picture 6" descr="eHealthTo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09800" y="381000"/>
            <a:ext cx="45720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Tree>
    <p:extLst>
      <p:ext uri="{BB962C8B-B14F-4D97-AF65-F5344CB8AC3E}">
        <p14:creationId xmlns:p14="http://schemas.microsoft.com/office/powerpoint/2010/main" val="2162560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25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8076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E70AEFB-FB7C-406F-B3B7-78498FFBD35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10473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98743661-C00B-434E-9F9F-BD5D49EA96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12495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E5F571CB-E34B-4BE2-9BB7-3F01EFCA869C}"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633870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0DFC81C0-EAF4-427C-9212-75A32FF4071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229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fld id="{3D48F20D-BE11-4FA0-86FD-40C39B261C2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352063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fld id="{D4330132-743C-4618-8762-1078A1C3D44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228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fld id="{F9CFE2FE-63B8-4470-A5EE-AE23B29FF21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19894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2FD63715-1EB6-425D-818C-486DA3284BB4}"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8180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1363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fld id="{DB71309A-0EF2-4892-A6C7-A04E28E93D49}"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1670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2D6697AC-9E21-400A-A98A-D6250FB1E9E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922516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fld id="{9A3E3B18-3BD7-4073-8488-A6FEC2E510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0633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985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2690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541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0265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398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149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7017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eHealthTo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6225857"/>
            <a:ext cx="3505200" cy="6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152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457200" y="1524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sp>
        <p:nvSpPr>
          <p:cNvPr id="1030"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dirty="0">
              <a:solidFill>
                <a:srgbClr val="000000"/>
              </a:solidFill>
            </a:endParaRPr>
          </a:p>
        </p:txBody>
      </p:sp>
      <p:sp>
        <p:nvSpPr>
          <p:cNvPr id="1031" name="Text Box 7"/>
          <p:cNvSpPr txBox="1">
            <a:spLocks noChangeArrowheads="1"/>
          </p:cNvSpPr>
          <p:nvPr userDrawn="1"/>
        </p:nvSpPr>
        <p:spPr bwMode="auto">
          <a:xfrm>
            <a:off x="7162800" y="6248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50000"/>
              </a:spcBef>
              <a:spcAft>
                <a:spcPct val="0"/>
              </a:spcAft>
            </a:pPr>
            <a:r>
              <a:rPr lang="en-US" dirty="0">
                <a:solidFill>
                  <a:srgbClr val="000000"/>
                </a:solidFill>
              </a:rPr>
              <a:t> </a:t>
            </a:r>
            <a:fld id="{D4B614AE-5F5F-43CC-937A-9FF8EA4AAD9A}" type="slidenum">
              <a:rPr lang="en-US" sz="1000">
                <a:solidFill>
                  <a:srgbClr val="000000"/>
                </a:solidFill>
              </a:rPr>
              <a:pPr algn="r" eaLnBrk="1" fontAlgn="base" hangingPunct="1">
                <a:spcBef>
                  <a:spcPct val="50000"/>
                </a:spcBef>
                <a:spcAft>
                  <a:spcPct val="0"/>
                </a:spcAft>
              </a:pPr>
              <a:t>‹#›</a:t>
            </a:fld>
            <a:endParaRPr lang="en-US" sz="1000" dirty="0">
              <a:solidFill>
                <a:srgbClr val="000000"/>
              </a:solidFill>
            </a:endParaRPr>
          </a:p>
        </p:txBody>
      </p:sp>
    </p:spTree>
    <p:extLst>
      <p:ext uri="{BB962C8B-B14F-4D97-AF65-F5344CB8AC3E}">
        <p14:creationId xmlns:p14="http://schemas.microsoft.com/office/powerpoint/2010/main" val="3596293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b="1">
          <a:solidFill>
            <a:srgbClr val="000048"/>
          </a:solidFill>
          <a:latin typeface="+mj-lt"/>
          <a:ea typeface="+mj-ea"/>
          <a:cs typeface="+mj-cs"/>
        </a:defRPr>
      </a:lvl1pPr>
      <a:lvl2pPr algn="ctr" rtl="0" eaLnBrk="0" fontAlgn="base" hangingPunct="0">
        <a:spcBef>
          <a:spcPct val="0"/>
        </a:spcBef>
        <a:spcAft>
          <a:spcPct val="0"/>
        </a:spcAft>
        <a:defRPr sz="4000" b="1">
          <a:solidFill>
            <a:srgbClr val="000048"/>
          </a:solidFill>
          <a:latin typeface="Arial" charset="0"/>
          <a:cs typeface="Arial" charset="0"/>
        </a:defRPr>
      </a:lvl2pPr>
      <a:lvl3pPr algn="ctr" rtl="0" eaLnBrk="0" fontAlgn="base" hangingPunct="0">
        <a:spcBef>
          <a:spcPct val="0"/>
        </a:spcBef>
        <a:spcAft>
          <a:spcPct val="0"/>
        </a:spcAft>
        <a:defRPr sz="4000" b="1">
          <a:solidFill>
            <a:srgbClr val="000048"/>
          </a:solidFill>
          <a:latin typeface="Arial" charset="0"/>
          <a:cs typeface="Arial" charset="0"/>
        </a:defRPr>
      </a:lvl3pPr>
      <a:lvl4pPr algn="ctr" rtl="0" eaLnBrk="0" fontAlgn="base" hangingPunct="0">
        <a:spcBef>
          <a:spcPct val="0"/>
        </a:spcBef>
        <a:spcAft>
          <a:spcPct val="0"/>
        </a:spcAft>
        <a:defRPr sz="4000" b="1">
          <a:solidFill>
            <a:srgbClr val="000048"/>
          </a:solidFill>
          <a:latin typeface="Arial" charset="0"/>
          <a:cs typeface="Arial" charset="0"/>
        </a:defRPr>
      </a:lvl4pPr>
      <a:lvl5pPr algn="ctr" rtl="0" eaLnBrk="0" fontAlgn="base" hangingPunct="0">
        <a:spcBef>
          <a:spcPct val="0"/>
        </a:spcBef>
        <a:spcAft>
          <a:spcPct val="0"/>
        </a:spcAft>
        <a:defRPr sz="4000" b="1">
          <a:solidFill>
            <a:srgbClr val="000048"/>
          </a:solidFill>
          <a:latin typeface="Arial" charset="0"/>
          <a:cs typeface="Arial" charset="0"/>
        </a:defRPr>
      </a:lvl5pPr>
      <a:lvl6pPr marL="457200" algn="ctr" rtl="0" fontAlgn="base">
        <a:spcBef>
          <a:spcPct val="0"/>
        </a:spcBef>
        <a:spcAft>
          <a:spcPct val="0"/>
        </a:spcAft>
        <a:defRPr sz="4000" b="1">
          <a:solidFill>
            <a:srgbClr val="000048"/>
          </a:solidFill>
          <a:latin typeface="Arial" charset="0"/>
          <a:cs typeface="Arial" charset="0"/>
        </a:defRPr>
      </a:lvl6pPr>
      <a:lvl7pPr marL="914400" algn="ctr" rtl="0" fontAlgn="base">
        <a:spcBef>
          <a:spcPct val="0"/>
        </a:spcBef>
        <a:spcAft>
          <a:spcPct val="0"/>
        </a:spcAft>
        <a:defRPr sz="4000" b="1">
          <a:solidFill>
            <a:srgbClr val="000048"/>
          </a:solidFill>
          <a:latin typeface="Arial" charset="0"/>
          <a:cs typeface="Arial" charset="0"/>
        </a:defRPr>
      </a:lvl7pPr>
      <a:lvl8pPr marL="1371600" algn="ctr" rtl="0" fontAlgn="base">
        <a:spcBef>
          <a:spcPct val="0"/>
        </a:spcBef>
        <a:spcAft>
          <a:spcPct val="0"/>
        </a:spcAft>
        <a:defRPr sz="4000" b="1">
          <a:solidFill>
            <a:srgbClr val="000048"/>
          </a:solidFill>
          <a:latin typeface="Arial" charset="0"/>
          <a:cs typeface="Arial" charset="0"/>
        </a:defRPr>
      </a:lvl8pPr>
      <a:lvl9pPr marL="1828800" algn="ctr" rtl="0" fontAlgn="base">
        <a:spcBef>
          <a:spcPct val="0"/>
        </a:spcBef>
        <a:spcAft>
          <a:spcPct val="0"/>
        </a:spcAft>
        <a:defRPr sz="4000" b="1">
          <a:solidFill>
            <a:srgbClr val="000048"/>
          </a:solidFill>
          <a:latin typeface="Arial" charset="0"/>
          <a:cs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0000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48"/>
          </a:solidFill>
          <a:latin typeface="+mn-lt"/>
          <a:cs typeface="+mn-cs"/>
        </a:defRPr>
      </a:lvl2pPr>
      <a:lvl3pPr marL="1143000" indent="-228600" algn="l" rtl="0" eaLnBrk="0" fontAlgn="base" hangingPunct="0">
        <a:spcBef>
          <a:spcPct val="20000"/>
        </a:spcBef>
        <a:spcAft>
          <a:spcPct val="0"/>
        </a:spcAft>
        <a:buChar char="•"/>
        <a:defRPr sz="2400">
          <a:solidFill>
            <a:srgbClr val="000048"/>
          </a:solidFill>
          <a:latin typeface="+mn-lt"/>
          <a:cs typeface="+mn-cs"/>
        </a:defRPr>
      </a:lvl3pPr>
      <a:lvl4pPr marL="1600200" indent="-228600" algn="l" rtl="0" eaLnBrk="0" fontAlgn="base" hangingPunct="0">
        <a:spcBef>
          <a:spcPct val="20000"/>
        </a:spcBef>
        <a:spcAft>
          <a:spcPct val="0"/>
        </a:spcAft>
        <a:buChar char="–"/>
        <a:defRPr sz="2000">
          <a:solidFill>
            <a:srgbClr val="000048"/>
          </a:solidFill>
          <a:latin typeface="+mn-lt"/>
          <a:cs typeface="+mn-cs"/>
        </a:defRPr>
      </a:lvl4pPr>
      <a:lvl5pPr marL="2057400" indent="-228600" algn="l" rtl="0" eaLnBrk="0" fontAlgn="base" hangingPunct="0">
        <a:spcBef>
          <a:spcPct val="20000"/>
        </a:spcBef>
        <a:spcAft>
          <a:spcPct val="0"/>
        </a:spcAft>
        <a:buChar char="»"/>
        <a:defRPr sz="2000">
          <a:solidFill>
            <a:srgbClr val="000048"/>
          </a:solidFill>
          <a:latin typeface="+mn-lt"/>
          <a:cs typeface="+mn-cs"/>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charset="-128"/>
                <a:cs typeface="ＭＳ Ｐゴシック" charset="-128"/>
              </a:defRPr>
            </a:lvl1pPr>
          </a:lstStyle>
          <a:p>
            <a:pPr eaLnBrk="0" fontAlgn="base" hangingPunct="0">
              <a:spcBef>
                <a:spcPct val="0"/>
              </a:spcBef>
              <a:spcAft>
                <a:spcPct val="0"/>
              </a:spcAft>
              <a:defRPr/>
            </a:pPr>
            <a:endParaRPr lang="en-US">
              <a:solidFill>
                <a:prstClr val="black"/>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lgn="ctr" eaLnBrk="0" fontAlgn="base" hangingPunct="0">
              <a:spcBef>
                <a:spcPct val="0"/>
              </a:spcBef>
              <a:spcAft>
                <a:spcPct val="0"/>
              </a:spcAft>
              <a:defRPr/>
            </a:pPr>
            <a:endParaRPr lang="en-US">
              <a:solidFill>
                <a:prstClr val="black"/>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692D1124-ED73-4BD0-B068-1CD1D82660EF}" type="slidenum">
              <a:rPr lang="en-US" altLang="en-US" smtClean="0">
                <a:solidFill>
                  <a:prstClr val="black"/>
                </a:solidFill>
              </a:rPr>
              <a:pPr eaLnBrk="0" fontAlgn="base" hangingPunct="0">
                <a:spcBef>
                  <a:spcPct val="0"/>
                </a:spcBef>
                <a:spcAft>
                  <a:spcPct val="0"/>
                </a:spcAft>
              </a:pPr>
              <a:t>‹#›</a:t>
            </a:fld>
            <a:endParaRPr lang="en-US" altLang="en-US" smtClean="0">
              <a:solidFill>
                <a:prstClr val="black"/>
              </a:solidFill>
            </a:endParaRPr>
          </a:p>
        </p:txBody>
      </p:sp>
    </p:spTree>
    <p:extLst>
      <p:ext uri="{BB962C8B-B14F-4D97-AF65-F5344CB8AC3E}">
        <p14:creationId xmlns:p14="http://schemas.microsoft.com/office/powerpoint/2010/main" val="1704752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mailto:Claudia.Ellison@ehidc.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eHealth </a:t>
            </a:r>
            <a:r>
              <a:rPr lang="en-US" dirty="0" smtClean="0"/>
              <a:t>Initiative</a:t>
            </a:r>
            <a:br>
              <a:rPr lang="en-US" dirty="0" smtClean="0"/>
            </a:br>
            <a:r>
              <a:rPr lang="en-US" dirty="0" smtClean="0"/>
              <a:t> </a:t>
            </a:r>
            <a:r>
              <a:rPr lang="en-US" dirty="0"/>
              <a:t>Data Analytics Work Group</a:t>
            </a:r>
          </a:p>
        </p:txBody>
      </p:sp>
      <p:sp>
        <p:nvSpPr>
          <p:cNvPr id="3" name="Subtitle 2"/>
          <p:cNvSpPr>
            <a:spLocks noGrp="1"/>
          </p:cNvSpPr>
          <p:nvPr>
            <p:ph type="subTitle" idx="1"/>
          </p:nvPr>
        </p:nvSpPr>
        <p:spPr/>
        <p:txBody>
          <a:bodyPr/>
          <a:lstStyle/>
          <a:p>
            <a:r>
              <a:rPr lang="en-US" dirty="0" smtClean="0"/>
              <a:t>September 3, </a:t>
            </a:r>
            <a:r>
              <a:rPr lang="en-US" dirty="0"/>
              <a:t>2015</a:t>
            </a:r>
          </a:p>
          <a:p>
            <a:r>
              <a:rPr lang="en-US" dirty="0"/>
              <a:t>2:00 p.m. EDT</a:t>
            </a:r>
          </a:p>
          <a:p>
            <a:endParaRPr lang="en-US" dirty="0"/>
          </a:p>
        </p:txBody>
      </p:sp>
    </p:spTree>
    <p:extLst>
      <p:ext uri="{BB962C8B-B14F-4D97-AF65-F5344CB8AC3E}">
        <p14:creationId xmlns:p14="http://schemas.microsoft.com/office/powerpoint/2010/main" val="1349631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19458"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0" y="0"/>
            <a:ext cx="9144000" cy="5791200"/>
          </a:xfrm>
          <a:prstGeom prst="rect">
            <a:avLst/>
          </a:prstGeom>
          <a:solidFill>
            <a:schemeClr val="accent6"/>
          </a:solidFill>
          <a:ln>
            <a:noFill/>
          </a:ln>
        </p:spPr>
        <p:txBody>
          <a:bodyPr wrap="none" anchor="ctr"/>
          <a:lstStyle/>
          <a:p>
            <a:pPr algn="ctr" eaLnBrk="0" fontAlgn="base" hangingPunct="0">
              <a:spcBef>
                <a:spcPct val="0"/>
              </a:spcBef>
              <a:spcAft>
                <a:spcPct val="0"/>
              </a:spcAft>
              <a:defRPr/>
            </a:pPr>
            <a:endParaRPr lang="en-US" sz="2400">
              <a:solidFill>
                <a:prstClr val="black"/>
              </a:solidFill>
            </a:endParaRPr>
          </a:p>
        </p:txBody>
      </p:sp>
      <p:sp>
        <p:nvSpPr>
          <p:cNvPr id="19460" name="Rectangle 5"/>
          <p:cNvSpPr>
            <a:spLocks noChangeArrowheads="1"/>
          </p:cNvSpPr>
          <p:nvPr/>
        </p:nvSpPr>
        <p:spPr bwMode="auto">
          <a:xfrm>
            <a:off x="457200" y="76200"/>
            <a:ext cx="876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fontAlgn="base">
              <a:spcBef>
                <a:spcPct val="0"/>
              </a:spcBef>
              <a:spcAft>
                <a:spcPct val="0"/>
              </a:spcAft>
            </a:pPr>
            <a:r>
              <a:rPr lang="en-US" altLang="en-US" sz="4000" smtClean="0">
                <a:solidFill>
                  <a:prstClr val="white"/>
                </a:solidFill>
              </a:rPr>
              <a:t>Patient Care </a:t>
            </a:r>
            <a:r>
              <a:rPr lang="en-US" altLang="en-US" sz="3600" smtClean="0">
                <a:solidFill>
                  <a:prstClr val="white"/>
                </a:solidFill>
              </a:rPr>
              <a:t>•</a:t>
            </a:r>
            <a:r>
              <a:rPr lang="en-US" altLang="en-US" sz="4000" smtClean="0">
                <a:solidFill>
                  <a:prstClr val="white"/>
                </a:solidFill>
              </a:rPr>
              <a:t> FY 2014</a:t>
            </a:r>
            <a:endParaRPr lang="en-US" altLang="en-US" sz="4400" smtClean="0">
              <a:solidFill>
                <a:srgbClr val="63666A"/>
              </a:solidFill>
              <a:latin typeface="Minion" pitchFamily="-84" charset="0"/>
            </a:endParaRPr>
          </a:p>
        </p:txBody>
      </p:sp>
      <p:sp>
        <p:nvSpPr>
          <p:cNvPr id="19461" name="Rectangle 8"/>
          <p:cNvSpPr>
            <a:spLocks noChangeArrowheads="1"/>
          </p:cNvSpPr>
          <p:nvPr/>
        </p:nvSpPr>
        <p:spPr bwMode="auto">
          <a:xfrm>
            <a:off x="457200" y="1447800"/>
            <a:ext cx="541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fontAlgn="base">
              <a:lnSpc>
                <a:spcPct val="90000"/>
              </a:lnSpc>
              <a:spcBef>
                <a:spcPct val="0"/>
              </a:spcBef>
              <a:spcAft>
                <a:spcPct val="100000"/>
              </a:spcAft>
              <a:buFontTx/>
              <a:buChar char="•"/>
            </a:pPr>
            <a:r>
              <a:rPr lang="en-US" altLang="en-US" smtClean="0">
                <a:solidFill>
                  <a:prstClr val="white"/>
                </a:solidFill>
              </a:rPr>
              <a:t>Treated more than </a:t>
            </a:r>
            <a:r>
              <a:rPr lang="en-US" altLang="en-US" b="1" smtClean="0">
                <a:solidFill>
                  <a:prstClr val="white"/>
                </a:solidFill>
              </a:rPr>
              <a:t>127,000 </a:t>
            </a:r>
            <a:r>
              <a:rPr lang="en-US" altLang="en-US" smtClean="0">
                <a:solidFill>
                  <a:prstClr val="white"/>
                </a:solidFill>
              </a:rPr>
              <a:t>people.</a:t>
            </a:r>
          </a:p>
          <a:p>
            <a:pPr fontAlgn="base">
              <a:lnSpc>
                <a:spcPct val="90000"/>
              </a:lnSpc>
              <a:spcBef>
                <a:spcPct val="0"/>
              </a:spcBef>
              <a:spcAft>
                <a:spcPct val="100000"/>
              </a:spcAft>
              <a:buFontTx/>
              <a:buChar char="•"/>
            </a:pPr>
            <a:r>
              <a:rPr lang="en-US" altLang="en-US" smtClean="0">
                <a:solidFill>
                  <a:prstClr val="white"/>
                </a:solidFill>
              </a:rPr>
              <a:t>Almost </a:t>
            </a:r>
            <a:r>
              <a:rPr lang="en-US" altLang="en-US" b="1" smtClean="0">
                <a:solidFill>
                  <a:prstClr val="white"/>
                </a:solidFill>
              </a:rPr>
              <a:t>8,000</a:t>
            </a:r>
            <a:r>
              <a:rPr lang="en-US" altLang="en-US" smtClean="0">
                <a:solidFill>
                  <a:prstClr val="white"/>
                </a:solidFill>
              </a:rPr>
              <a:t> participants were enrolled in clinical trials exploring innovative treatments. It’s the nation’s largest cancer clinical </a:t>
            </a:r>
            <a:br>
              <a:rPr lang="en-US" altLang="en-US" smtClean="0">
                <a:solidFill>
                  <a:prstClr val="white"/>
                </a:solidFill>
              </a:rPr>
            </a:br>
            <a:r>
              <a:rPr lang="en-US" altLang="en-US" smtClean="0">
                <a:solidFill>
                  <a:prstClr val="white"/>
                </a:solidFill>
              </a:rPr>
              <a:t>trial program.</a:t>
            </a:r>
            <a:endParaRPr lang="en-US" altLang="en-US" smtClean="0">
              <a:solidFill>
                <a:prstClr val="black"/>
              </a:solidFill>
            </a:endParaRPr>
          </a:p>
        </p:txBody>
      </p:sp>
      <p:pic>
        <p:nvPicPr>
          <p:cNvPr id="19462" name="Picture 13" descr="conq-ar-08-026"/>
          <p:cNvPicPr>
            <a:picLocks noChangeAspect="1" noChangeArrowheads="1"/>
          </p:cNvPicPr>
          <p:nvPr/>
        </p:nvPicPr>
        <p:blipFill>
          <a:blip r:embed="rId3">
            <a:extLst>
              <a:ext uri="{28A0092B-C50C-407E-A947-70E740481C1C}">
                <a14:useLocalDpi xmlns:a14="http://schemas.microsoft.com/office/drawing/2010/main" val="0"/>
              </a:ext>
            </a:extLst>
          </a:blip>
          <a:srcRect l="28932" t="4973" r="39592" b="7182"/>
          <a:stretch>
            <a:fillRect/>
          </a:stretch>
        </p:blipFill>
        <p:spPr bwMode="auto">
          <a:xfrm>
            <a:off x="6019800" y="0"/>
            <a:ext cx="3124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3"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45128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0482"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4"/>
          <p:cNvSpPr>
            <a:spLocks noChangeArrowheads="1"/>
          </p:cNvSpPr>
          <p:nvPr/>
        </p:nvSpPr>
        <p:spPr bwMode="auto">
          <a:xfrm>
            <a:off x="0" y="0"/>
            <a:ext cx="9144000" cy="5791200"/>
          </a:xfrm>
          <a:prstGeom prst="rect">
            <a:avLst/>
          </a:prstGeom>
          <a:solidFill>
            <a:srgbClr val="CB601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sp>
        <p:nvSpPr>
          <p:cNvPr id="20484" name="Rectangle 5"/>
          <p:cNvSpPr>
            <a:spLocks noChangeArrowheads="1"/>
          </p:cNvSpPr>
          <p:nvPr/>
        </p:nvSpPr>
        <p:spPr bwMode="auto">
          <a:xfrm>
            <a:off x="457200" y="76200"/>
            <a:ext cx="7010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fontAlgn="base">
              <a:spcBef>
                <a:spcPct val="0"/>
              </a:spcBef>
              <a:spcAft>
                <a:spcPct val="0"/>
              </a:spcAft>
            </a:pPr>
            <a:r>
              <a:rPr lang="en-US" altLang="en-US" sz="4000" smtClean="0">
                <a:solidFill>
                  <a:prstClr val="white"/>
                </a:solidFill>
              </a:rPr>
              <a:t>Patient Care </a:t>
            </a:r>
            <a:r>
              <a:rPr lang="en-US" altLang="en-US" sz="3600" smtClean="0">
                <a:solidFill>
                  <a:prstClr val="white"/>
                </a:solidFill>
              </a:rPr>
              <a:t>•</a:t>
            </a:r>
            <a:r>
              <a:rPr lang="en-US" altLang="en-US" sz="4000" smtClean="0">
                <a:solidFill>
                  <a:prstClr val="white"/>
                </a:solidFill>
              </a:rPr>
              <a:t> FY 2014</a:t>
            </a:r>
          </a:p>
        </p:txBody>
      </p:sp>
      <p:cxnSp>
        <p:nvCxnSpPr>
          <p:cNvPr id="20485"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graphicFrame>
        <p:nvGraphicFramePr>
          <p:cNvPr id="30947" name="Group 227"/>
          <p:cNvGraphicFramePr>
            <a:graphicFrameLocks noGrp="1"/>
          </p:cNvGraphicFramePr>
          <p:nvPr/>
        </p:nvGraphicFramePr>
        <p:xfrm>
          <a:off x="533400" y="1295400"/>
          <a:ext cx="8078788" cy="3556000"/>
        </p:xfrm>
        <a:graphic>
          <a:graphicData uri="http://schemas.openxmlformats.org/drawingml/2006/table">
            <a:tbl>
              <a:tblPr/>
              <a:tblGrid>
                <a:gridCol w="6248400"/>
                <a:gridCol w="1830388"/>
              </a:tblGrid>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Hospital admissions</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 27,761</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Average number of </a:t>
                      </a: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inpatient </a:t>
                      </a: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beds </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 654</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bg1"/>
                          </a:solidFill>
                          <a:effectLst/>
                          <a:latin typeface="Arial" charset="0"/>
                          <a:ea typeface="ＭＳ Ｐゴシック" charset="-128"/>
                          <a:cs typeface="ＭＳ Ｐゴシック" charset="-128"/>
                        </a:rPr>
                        <a:t>Outpatient clinic visits, treatments and procedures</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spc="0" normalizeH="0" baseline="0" dirty="0" smtClean="0">
                          <a:ln>
                            <a:noFill/>
                          </a:ln>
                          <a:solidFill>
                            <a:schemeClr val="bg1"/>
                          </a:solidFill>
                          <a:effectLst/>
                          <a:latin typeface="Arial" charset="0"/>
                          <a:ea typeface="ＭＳ Ｐゴシック" charset="-128"/>
                          <a:cs typeface="ＭＳ Ｐゴシック" charset="-128"/>
                        </a:rPr>
                        <a:t> 1,363,008</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smtClean="0">
                          <a:ln>
                            <a:noFill/>
                          </a:ln>
                          <a:solidFill>
                            <a:schemeClr val="bg1"/>
                          </a:solidFill>
                          <a:effectLst/>
                          <a:latin typeface="Arial" charset="0"/>
                          <a:ea typeface="ＭＳ Ｐゴシック" charset="-128"/>
                          <a:cs typeface="ＭＳ Ｐゴシック" charset="-128"/>
                        </a:rPr>
                        <a:t>Pathology/laboratory medicine procedures</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 </a:t>
                      </a: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12,005,766</a:t>
                      </a:r>
                      <a:endPar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bg1"/>
                          </a:solidFill>
                          <a:effectLst/>
                          <a:latin typeface="Arial" charset="0"/>
                          <a:ea typeface="ＭＳ Ｐゴシック" charset="-128"/>
                          <a:cs typeface="ＭＳ Ｐゴシック" charset="-128"/>
                        </a:rPr>
                        <a:t>Diagnostic imaging procedures</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 </a:t>
                      </a: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523,297</a:t>
                      </a:r>
                      <a:endPar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bg1"/>
                          </a:solidFill>
                          <a:effectLst/>
                          <a:latin typeface="Arial" charset="0"/>
                          <a:ea typeface="ＭＳ Ｐゴシック" charset="-128"/>
                          <a:cs typeface="ＭＳ Ｐゴシック" charset="-128"/>
                        </a:rPr>
                        <a:t>Surgery hours</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 </a:t>
                      </a: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69,506</a:t>
                      </a:r>
                      <a:endPar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a:ln>
                            <a:noFill/>
                          </a:ln>
                          <a:solidFill>
                            <a:schemeClr val="bg1"/>
                          </a:solidFill>
                          <a:effectLst/>
                          <a:latin typeface="Arial" charset="0"/>
                          <a:ea typeface="ＭＳ Ｐゴシック" charset="-128"/>
                          <a:cs typeface="ＭＳ Ｐゴシック" charset="-128"/>
                        </a:rPr>
                        <a:t>Active clinical research protocols</a:t>
                      </a: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rPr>
                        <a:t> </a:t>
                      </a:r>
                      <a:r>
                        <a:rPr kumimoji="0" lang="en-US" sz="1900" b="0" i="0" u="none" strike="noStrike" cap="none" normalizeH="0" baseline="0" dirty="0" smtClean="0">
                          <a:ln>
                            <a:noFill/>
                          </a:ln>
                          <a:solidFill>
                            <a:schemeClr val="bg1"/>
                          </a:solidFill>
                          <a:effectLst/>
                          <a:latin typeface="Arial" charset="0"/>
                          <a:ea typeface="ＭＳ Ｐゴシック" charset="-128"/>
                          <a:cs typeface="ＭＳ Ｐゴシック" charset="-128"/>
                        </a:rPr>
                        <a:t>1,101</a:t>
                      </a:r>
                      <a:endParaRPr kumimoji="0" lang="en-US" sz="1900" b="0" i="0" u="none" strike="noStrike" cap="none" normalizeH="0" baseline="0" dirty="0">
                        <a:ln>
                          <a:noFill/>
                        </a:ln>
                        <a:solidFill>
                          <a:schemeClr val="bg1"/>
                        </a:solidFill>
                        <a:effectLst/>
                        <a:latin typeface="Arial" charset="0"/>
                        <a:ea typeface="ＭＳ Ｐゴシック" charset="-128"/>
                        <a:cs typeface="ＭＳ Ｐゴシック" charset="-128"/>
                      </a:endParaRPr>
                    </a:p>
                  </a:txBody>
                  <a:tcP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tx1"/>
                    </a:solidFill>
                  </a:tcPr>
                </a:tc>
              </a:tr>
            </a:tbl>
          </a:graphicData>
        </a:graphic>
      </p:graphicFrame>
    </p:spTree>
    <p:extLst>
      <p:ext uri="{BB962C8B-B14F-4D97-AF65-F5344CB8AC3E}">
        <p14:creationId xmlns:p14="http://schemas.microsoft.com/office/powerpoint/2010/main" val="3552025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1506"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0" y="0"/>
            <a:ext cx="9144000" cy="5791200"/>
          </a:xfrm>
          <a:prstGeom prst="rect">
            <a:avLst/>
          </a:prstGeom>
          <a:solidFill>
            <a:srgbClr val="C54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r>
              <a:rPr lang="en-US" altLang="en-US" sz="4000" smtClean="0">
                <a:solidFill>
                  <a:prstClr val="white"/>
                </a:solidFill>
              </a:rPr>
              <a:t>Core systems</a:t>
            </a:r>
          </a:p>
          <a:p>
            <a:pPr algn="ctr" eaLnBrk="0" fontAlgn="base" hangingPunct="0">
              <a:spcBef>
                <a:spcPct val="0"/>
              </a:spcBef>
              <a:spcAft>
                <a:spcPct val="0"/>
              </a:spcAft>
            </a:pPr>
            <a:r>
              <a:rPr lang="en-US" altLang="en-US" sz="4000" smtClean="0">
                <a:solidFill>
                  <a:prstClr val="black"/>
                </a:solidFill>
              </a:rPr>
              <a:t>Big Data</a:t>
            </a:r>
          </a:p>
          <a:p>
            <a:pPr algn="ctr" eaLnBrk="0" fontAlgn="base" hangingPunct="0">
              <a:spcBef>
                <a:spcPct val="0"/>
              </a:spcBef>
              <a:spcAft>
                <a:spcPct val="0"/>
              </a:spcAft>
            </a:pPr>
            <a:r>
              <a:rPr lang="en-US" altLang="en-US" sz="4000" smtClean="0">
                <a:solidFill>
                  <a:prstClr val="white"/>
                </a:solidFill>
              </a:rPr>
              <a:t>Institutional analytics</a:t>
            </a:r>
          </a:p>
          <a:p>
            <a:pPr algn="ctr" eaLnBrk="0" fontAlgn="base" hangingPunct="0">
              <a:spcBef>
                <a:spcPct val="0"/>
              </a:spcBef>
              <a:spcAft>
                <a:spcPct val="0"/>
              </a:spcAft>
            </a:pPr>
            <a:r>
              <a:rPr lang="en-US" altLang="en-US" sz="4000" smtClean="0">
                <a:solidFill>
                  <a:srgbClr val="000000"/>
                </a:solidFill>
              </a:rPr>
              <a:t>User experience</a:t>
            </a:r>
          </a:p>
          <a:p>
            <a:pPr algn="ctr" eaLnBrk="0" fontAlgn="base" hangingPunct="0">
              <a:spcBef>
                <a:spcPct val="0"/>
              </a:spcBef>
              <a:spcAft>
                <a:spcPct val="0"/>
              </a:spcAft>
            </a:pPr>
            <a:r>
              <a:rPr lang="en-US" altLang="en-US" sz="4000" smtClean="0">
                <a:solidFill>
                  <a:prstClr val="white"/>
                </a:solidFill>
              </a:rPr>
              <a:t>Cognitive computing</a:t>
            </a:r>
          </a:p>
        </p:txBody>
      </p:sp>
      <p:sp>
        <p:nvSpPr>
          <p:cNvPr id="21508" name="Rectangle 6"/>
          <p:cNvSpPr>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fontAlgn="base">
              <a:spcBef>
                <a:spcPct val="0"/>
              </a:spcBef>
              <a:spcAft>
                <a:spcPct val="0"/>
              </a:spcAft>
            </a:pPr>
            <a:r>
              <a:rPr lang="en-US" altLang="en-US" sz="4000" b="1" u="sng" smtClean="0">
                <a:solidFill>
                  <a:srgbClr val="000000"/>
                </a:solidFill>
              </a:rPr>
              <a:t>Major Initiatives</a:t>
            </a:r>
            <a:endParaRPr lang="en-US" altLang="en-US" sz="4400" b="1" u="sng" smtClean="0">
              <a:solidFill>
                <a:srgbClr val="000000"/>
              </a:solidFill>
              <a:latin typeface="Minion" pitchFamily="-84" charset="0"/>
            </a:endParaRPr>
          </a:p>
        </p:txBody>
      </p:sp>
      <p:cxnSp>
        <p:nvCxnSpPr>
          <p:cNvPr id="21509"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4452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animEffect transition="in" filter="dissolve">
                                      <p:cBhvr>
                                        <p:cTn id="11" dur="500"/>
                                        <p:tgtEl>
                                          <p:spTgt spid="18435">
                                            <p:txEl>
                                              <p:pRg st="1" end="1"/>
                                            </p:txEl>
                                          </p:spTgt>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animEffect transition="in" filter="dissolve">
                                      <p:cBhvr>
                                        <p:cTn id="15" dur="500"/>
                                        <p:tgtEl>
                                          <p:spTgt spid="18435">
                                            <p:txEl>
                                              <p:pRg st="2" end="2"/>
                                            </p:txEl>
                                          </p:spTgt>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Effect transition="in" filter="dissolve">
                                      <p:cBhvr>
                                        <p:cTn id="19" dur="500"/>
                                        <p:tgtEl>
                                          <p:spTgt spid="18435">
                                            <p:txEl>
                                              <p:pRg st="3" end="3"/>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animEffect transition="in" filter="dissolve">
                                      <p:cBhvr>
                                        <p:cTn id="23"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white"/>
              </a:solidFill>
            </a:endParaRPr>
          </a:p>
        </p:txBody>
      </p:sp>
      <p:pic>
        <p:nvPicPr>
          <p:cNvPr id="22530"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white"/>
              </a:solidFill>
            </a:endParaRPr>
          </a:p>
        </p:txBody>
      </p:sp>
      <p:cxnSp>
        <p:nvCxnSpPr>
          <p:cNvPr id="22532" name="Straight Connector 7"/>
          <p:cNvCxnSpPr>
            <a:cxnSpLocks noChangeShapeType="1"/>
          </p:cNvCxnSpPr>
          <p:nvPr/>
        </p:nvCxnSpPr>
        <p:spPr bwMode="auto">
          <a:xfrm flipV="1">
            <a:off x="0" y="5811838"/>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
        <p:nvSpPr>
          <p:cNvPr id="9" name="Block Arc 8"/>
          <p:cNvSpPr>
            <a:spLocks/>
          </p:cNvSpPr>
          <p:nvPr/>
        </p:nvSpPr>
        <p:spPr bwMode="auto">
          <a:xfrm rot="5400000">
            <a:off x="532607" y="2796381"/>
            <a:ext cx="1022350" cy="1944687"/>
          </a:xfrm>
          <a:custGeom>
            <a:avLst/>
            <a:gdLst>
              <a:gd name="T0" fmla="*/ 0 w 1022350"/>
              <a:gd name="T1" fmla="*/ 972344 h 1944687"/>
              <a:gd name="T2" fmla="*/ 475237 w 1022350"/>
              <a:gd name="T3" fmla="*/ 2406 h 1944687"/>
              <a:gd name="T4" fmla="*/ 1021962 w 1022350"/>
              <a:gd name="T5" fmla="*/ 934441 h 1944687"/>
              <a:gd name="T6" fmla="*/ 963280 w 1022350"/>
              <a:gd name="T7" fmla="*/ 938795 h 1944687"/>
              <a:gd name="T8" fmla="*/ 477419 w 1022350"/>
              <a:gd name="T9" fmla="*/ 61311 h 1944687"/>
              <a:gd name="T10" fmla="*/ 58765 w 1022350"/>
              <a:gd name="T11" fmla="*/ 972343 h 1944687"/>
              <a:gd name="T12" fmla="*/ 0 w 1022350"/>
              <a:gd name="T13" fmla="*/ 972344 h 19446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2350" h="1944687">
                <a:moveTo>
                  <a:pt x="0" y="972344"/>
                </a:moveTo>
                <a:cubicBezTo>
                  <a:pt x="0" y="461861"/>
                  <a:pt x="207533" y="38295"/>
                  <a:pt x="475237" y="2406"/>
                </a:cubicBezTo>
                <a:cubicBezTo>
                  <a:pt x="763120" y="-36189"/>
                  <a:pt x="1010712" y="385896"/>
                  <a:pt x="1021962" y="934441"/>
                </a:cubicBezTo>
                <a:lnTo>
                  <a:pt x="963280" y="938795"/>
                </a:lnTo>
                <a:cubicBezTo>
                  <a:pt x="953857" y="420995"/>
                  <a:pt x="733295" y="22651"/>
                  <a:pt x="477419" y="61311"/>
                </a:cubicBezTo>
                <a:cubicBezTo>
                  <a:pt x="241315" y="96984"/>
                  <a:pt x="58765" y="494231"/>
                  <a:pt x="58765" y="972343"/>
                </a:cubicBezTo>
                <a:lnTo>
                  <a:pt x="0" y="972344"/>
                </a:lnTo>
                <a:close/>
              </a:path>
            </a:pathLst>
          </a:custGeom>
          <a:solidFill>
            <a:srgbClr val="BFBFB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0" name="Block Arc 9"/>
          <p:cNvSpPr>
            <a:spLocks/>
          </p:cNvSpPr>
          <p:nvPr/>
        </p:nvSpPr>
        <p:spPr bwMode="auto">
          <a:xfrm rot="5400000">
            <a:off x="456406" y="1727994"/>
            <a:ext cx="1068388" cy="1981200"/>
          </a:xfrm>
          <a:custGeom>
            <a:avLst/>
            <a:gdLst>
              <a:gd name="T0" fmla="*/ 0 w 1068388"/>
              <a:gd name="T1" fmla="*/ 990600 h 1981200"/>
              <a:gd name="T2" fmla="*/ 496788 w 1068388"/>
              <a:gd name="T3" fmla="*/ 2432 h 1981200"/>
              <a:gd name="T4" fmla="*/ 1067942 w 1068388"/>
              <a:gd name="T5" fmla="*/ 950134 h 1981200"/>
              <a:gd name="T6" fmla="*/ 996651 w 1068388"/>
              <a:gd name="T7" fmla="*/ 955538 h 1981200"/>
              <a:gd name="T8" fmla="*/ 499497 w 1068388"/>
              <a:gd name="T9" fmla="*/ 73987 h 1981200"/>
              <a:gd name="T10" fmla="*/ 71400 w 1068388"/>
              <a:gd name="T11" fmla="*/ 990600 h 1981200"/>
              <a:gd name="T12" fmla="*/ 0 w 1068388"/>
              <a:gd name="T13" fmla="*/ 990600 h 198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8388" h="1981200">
                <a:moveTo>
                  <a:pt x="0" y="990600"/>
                </a:moveTo>
                <a:cubicBezTo>
                  <a:pt x="0" y="470425"/>
                  <a:pt x="216966" y="38856"/>
                  <a:pt x="496788" y="2432"/>
                </a:cubicBezTo>
                <a:cubicBezTo>
                  <a:pt x="797190" y="-36671"/>
                  <a:pt x="1055640" y="392169"/>
                  <a:pt x="1067942" y="950134"/>
                </a:cubicBezTo>
                <a:lnTo>
                  <a:pt x="996651" y="955538"/>
                </a:lnTo>
                <a:cubicBezTo>
                  <a:pt x="986646" y="434963"/>
                  <a:pt x="761046" y="34929"/>
                  <a:pt x="499497" y="73987"/>
                </a:cubicBezTo>
                <a:cubicBezTo>
                  <a:pt x="258044" y="110044"/>
                  <a:pt x="71400" y="509674"/>
                  <a:pt x="71400" y="990600"/>
                </a:cubicBezTo>
                <a:lnTo>
                  <a:pt x="0" y="990600"/>
                </a:lnTo>
                <a:close/>
              </a:path>
            </a:pathLst>
          </a:custGeom>
          <a:solidFill>
            <a:srgbClr val="BFBFB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1" name="Block Arc 10"/>
          <p:cNvSpPr>
            <a:spLocks/>
          </p:cNvSpPr>
          <p:nvPr/>
        </p:nvSpPr>
        <p:spPr bwMode="auto">
          <a:xfrm rot="5400000">
            <a:off x="457201" y="2197100"/>
            <a:ext cx="3846512" cy="2878137"/>
          </a:xfrm>
          <a:custGeom>
            <a:avLst/>
            <a:gdLst>
              <a:gd name="T0" fmla="*/ 77 w 3846512"/>
              <a:gd name="T1" fmla="*/ 1426156 h 2878137"/>
              <a:gd name="T2" fmla="*/ 1180847 w 3846512"/>
              <a:gd name="T3" fmla="*/ 111540 h 2878137"/>
              <a:gd name="T4" fmla="*/ 2716666 w 3846512"/>
              <a:gd name="T5" fmla="*/ 128161 h 2878137"/>
              <a:gd name="T6" fmla="*/ 3845201 w 3846512"/>
              <a:gd name="T7" fmla="*/ 1492198 h 2878137"/>
              <a:gd name="T8" fmla="*/ 3677784 w 3846512"/>
              <a:gd name="T9" fmla="*/ 1487569 h 2878137"/>
              <a:gd name="T10" fmla="*/ 2628141 w 3846512"/>
              <a:gd name="T11" fmla="*/ 274423 h 2878137"/>
              <a:gd name="T12" fmla="*/ 1264125 w 3846512"/>
              <a:gd name="T13" fmla="*/ 260453 h 2878137"/>
              <a:gd name="T14" fmla="*/ 167525 w 3846512"/>
              <a:gd name="T15" fmla="*/ 1427280 h 2878137"/>
              <a:gd name="T16" fmla="*/ 77 w 3846512"/>
              <a:gd name="T17" fmla="*/ 1426156 h 2878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46512" h="2878137">
                <a:moveTo>
                  <a:pt x="77" y="1426156"/>
                </a:moveTo>
                <a:cubicBezTo>
                  <a:pt x="6978" y="850716"/>
                  <a:pt x="471374" y="333678"/>
                  <a:pt x="1180847" y="111540"/>
                </a:cubicBezTo>
                <a:cubicBezTo>
                  <a:pt x="1673654" y="-42760"/>
                  <a:pt x="2230029" y="-36738"/>
                  <a:pt x="2716666" y="128161"/>
                </a:cubicBezTo>
                <a:cubicBezTo>
                  <a:pt x="3428075" y="369226"/>
                  <a:pt x="3874034" y="908246"/>
                  <a:pt x="3845201" y="1492198"/>
                </a:cubicBezTo>
                <a:lnTo>
                  <a:pt x="3677784" y="1487569"/>
                </a:lnTo>
                <a:cubicBezTo>
                  <a:pt x="3705303" y="965406"/>
                  <a:pt x="3288955" y="484203"/>
                  <a:pt x="2628141" y="274423"/>
                </a:cubicBezTo>
                <a:cubicBezTo>
                  <a:pt x="2194653" y="136809"/>
                  <a:pt x="1702812" y="131772"/>
                  <a:pt x="1264125" y="260453"/>
                </a:cubicBezTo>
                <a:cubicBezTo>
                  <a:pt x="606736" y="453286"/>
                  <a:pt x="174100" y="913628"/>
                  <a:pt x="167525" y="1427280"/>
                </a:cubicBezTo>
                <a:lnTo>
                  <a:pt x="77" y="1426156"/>
                </a:lnTo>
                <a:close/>
              </a:path>
            </a:pathLst>
          </a:custGeom>
          <a:solidFill>
            <a:srgbClr val="D9D9D9"/>
          </a:solidFill>
          <a:ln>
            <a:noFill/>
          </a:ln>
          <a:effectLst>
            <a:outerShdw blurRad="50800" dist="38100" algn="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2" name="Right Arrow 11"/>
          <p:cNvSpPr>
            <a:spLocks noChangeArrowheads="1"/>
          </p:cNvSpPr>
          <p:nvPr/>
        </p:nvSpPr>
        <p:spPr bwMode="auto">
          <a:xfrm>
            <a:off x="1889125" y="2405063"/>
            <a:ext cx="811213" cy="596900"/>
          </a:xfrm>
          <a:prstGeom prst="rightArrow">
            <a:avLst>
              <a:gd name="adj1" fmla="val 50000"/>
              <a:gd name="adj2" fmla="val 50001"/>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900" dirty="0">
                <a:solidFill>
                  <a:prstClr val="white"/>
                </a:solidFill>
              </a:rPr>
              <a:t>Enterprise Business</a:t>
            </a:r>
          </a:p>
        </p:txBody>
      </p:sp>
      <p:sp>
        <p:nvSpPr>
          <p:cNvPr id="13" name="Right Arrow 12"/>
          <p:cNvSpPr>
            <a:spLocks noChangeArrowheads="1"/>
          </p:cNvSpPr>
          <p:nvPr/>
        </p:nvSpPr>
        <p:spPr bwMode="auto">
          <a:xfrm>
            <a:off x="1885950" y="3443288"/>
            <a:ext cx="812800" cy="596900"/>
          </a:xfrm>
          <a:prstGeom prst="rightArrow">
            <a:avLst>
              <a:gd name="adj1" fmla="val 50000"/>
              <a:gd name="adj2" fmla="val 49998"/>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00" dirty="0">
                <a:solidFill>
                  <a:prstClr val="white"/>
                </a:solidFill>
              </a:rPr>
              <a:t>Clinical</a:t>
            </a:r>
          </a:p>
        </p:txBody>
      </p:sp>
      <p:sp>
        <p:nvSpPr>
          <p:cNvPr id="14" name="Right Arrow 13"/>
          <p:cNvSpPr>
            <a:spLocks noChangeArrowheads="1"/>
          </p:cNvSpPr>
          <p:nvPr/>
        </p:nvSpPr>
        <p:spPr bwMode="auto">
          <a:xfrm>
            <a:off x="3578225" y="3252788"/>
            <a:ext cx="1001713" cy="855662"/>
          </a:xfrm>
          <a:prstGeom prst="rightArrow">
            <a:avLst>
              <a:gd name="adj1" fmla="val 50000"/>
              <a:gd name="adj2" fmla="val 49998"/>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50" dirty="0">
                <a:solidFill>
                  <a:prstClr val="white"/>
                </a:solidFill>
              </a:rPr>
              <a:t>Big Data</a:t>
            </a:r>
          </a:p>
        </p:txBody>
      </p:sp>
      <p:sp>
        <p:nvSpPr>
          <p:cNvPr id="15" name="TextBox 14"/>
          <p:cNvSpPr txBox="1"/>
          <p:nvPr/>
        </p:nvSpPr>
        <p:spPr>
          <a:xfrm>
            <a:off x="328613" y="2363788"/>
            <a:ext cx="5413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Peoplesoft</a:t>
            </a:r>
            <a:endParaRPr lang="en-US" sz="800" dirty="0">
              <a:solidFill>
                <a:prstClr val="white"/>
              </a:solidFill>
              <a:latin typeface="Calibri"/>
              <a:ea typeface="Calibri"/>
              <a:cs typeface="Calibri"/>
              <a:sym typeface="Calibri"/>
            </a:endParaRPr>
          </a:p>
        </p:txBody>
      </p:sp>
      <p:sp>
        <p:nvSpPr>
          <p:cNvPr id="16" name="Block Arc 15"/>
          <p:cNvSpPr>
            <a:spLocks/>
          </p:cNvSpPr>
          <p:nvPr/>
        </p:nvSpPr>
        <p:spPr bwMode="auto">
          <a:xfrm rot="5400000">
            <a:off x="1508919" y="1937544"/>
            <a:ext cx="4724400" cy="3367088"/>
          </a:xfrm>
          <a:custGeom>
            <a:avLst/>
            <a:gdLst>
              <a:gd name="T0" fmla="*/ 95 w 4724400"/>
              <a:gd name="T1" fmla="*/ 1668472 h 3367088"/>
              <a:gd name="T2" fmla="*/ 1487209 w 4724400"/>
              <a:gd name="T3" fmla="*/ 119756 h 3367088"/>
              <a:gd name="T4" fmla="*/ 3297613 w 4724400"/>
              <a:gd name="T5" fmla="*/ 137623 h 3367088"/>
              <a:gd name="T6" fmla="*/ 4722625 w 4724400"/>
              <a:gd name="T7" fmla="*/ 1748793 h 3367088"/>
              <a:gd name="T8" fmla="*/ 4526750 w 4724400"/>
              <a:gd name="T9" fmla="*/ 1743379 h 3367088"/>
              <a:gd name="T10" fmla="*/ 3193446 w 4724400"/>
              <a:gd name="T11" fmla="*/ 309775 h 3367088"/>
              <a:gd name="T12" fmla="*/ 1585197 w 4724400"/>
              <a:gd name="T13" fmla="*/ 294882 h 3367088"/>
              <a:gd name="T14" fmla="*/ 195990 w 4724400"/>
              <a:gd name="T15" fmla="*/ 1669722 h 3367088"/>
              <a:gd name="T16" fmla="*/ 95 w 4724400"/>
              <a:gd name="T17" fmla="*/ 1668472 h 3367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24400" h="3367088">
                <a:moveTo>
                  <a:pt x="95" y="1668472"/>
                </a:moveTo>
                <a:cubicBezTo>
                  <a:pt x="8681" y="984938"/>
                  <a:pt x="596321" y="372956"/>
                  <a:pt x="1487209" y="119756"/>
                </a:cubicBezTo>
                <a:cubicBezTo>
                  <a:pt x="2070055" y="-45895"/>
                  <a:pt x="2721427" y="-39467"/>
                  <a:pt x="3297613" y="137623"/>
                </a:cubicBezTo>
                <a:cubicBezTo>
                  <a:pt x="4194168" y="413178"/>
                  <a:pt x="4760467" y="1053456"/>
                  <a:pt x="4722625" y="1748793"/>
                </a:cubicBezTo>
                <a:lnTo>
                  <a:pt x="4526750" y="1743379"/>
                </a:lnTo>
                <a:cubicBezTo>
                  <a:pt x="4563236" y="1120942"/>
                  <a:pt x="4031130" y="548808"/>
                  <a:pt x="3193446" y="309775"/>
                </a:cubicBezTo>
                <a:cubicBezTo>
                  <a:pt x="2680010" y="163266"/>
                  <a:pt x="2104199" y="157934"/>
                  <a:pt x="1585197" y="294882"/>
                </a:cubicBezTo>
                <a:cubicBezTo>
                  <a:pt x="755106" y="513917"/>
                  <a:pt x="204252" y="1059073"/>
                  <a:pt x="195990" y="1669722"/>
                </a:cubicBezTo>
                <a:lnTo>
                  <a:pt x="95" y="1668472"/>
                </a:lnTo>
                <a:close/>
              </a:path>
            </a:pathLst>
          </a:custGeom>
          <a:solidFill>
            <a:srgbClr val="D9D9D9"/>
          </a:solidFill>
          <a:ln>
            <a:noFill/>
          </a:ln>
          <a:effectLst>
            <a:outerShdw blurRad="50800" dist="38100" algn="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7" name="Flowchart: Alternate Process 39"/>
          <p:cNvSpPr/>
          <p:nvPr/>
        </p:nvSpPr>
        <p:spPr>
          <a:xfrm>
            <a:off x="682625" y="2047875"/>
            <a:ext cx="1238250" cy="266700"/>
          </a:xfrm>
          <a:prstGeom prst="flowChartAlternateProcess">
            <a:avLst/>
          </a:prstGeom>
          <a:solidFill>
            <a:schemeClr val="accent6">
              <a:lumMod val="75000"/>
            </a:schemeClr>
          </a:solidFill>
          <a:ln w="12700">
            <a:miter lim="400000"/>
          </a:ln>
        </p:spPr>
        <p:txBody>
          <a:bodyPr lIns="0" tIns="0" rIns="0" bIns="0" anchor="ctr"/>
          <a:lstStyle/>
          <a:p>
            <a:pPr algn="ctr" eaLnBrk="0" fontAlgn="base" hangingPunct="0">
              <a:spcBef>
                <a:spcPct val="0"/>
              </a:spcBef>
              <a:spcAft>
                <a:spcPct val="0"/>
              </a:spcAft>
              <a:defRPr/>
            </a:pPr>
            <a:r>
              <a:rPr lang="en-US" sz="1050" dirty="0">
                <a:solidFill>
                  <a:prstClr val="white"/>
                </a:solidFill>
              </a:rPr>
              <a:t>Systems of Record</a:t>
            </a:r>
          </a:p>
        </p:txBody>
      </p:sp>
      <p:sp>
        <p:nvSpPr>
          <p:cNvPr id="18" name="Flowchart: Alternate Process 40"/>
          <p:cNvSpPr/>
          <p:nvPr/>
        </p:nvSpPr>
        <p:spPr>
          <a:xfrm>
            <a:off x="2122488" y="1652588"/>
            <a:ext cx="1236662" cy="266700"/>
          </a:xfrm>
          <a:prstGeom prst="flowChartAlternateProcess">
            <a:avLst/>
          </a:prstGeom>
          <a:solidFill>
            <a:schemeClr val="accent6">
              <a:lumMod val="75000"/>
            </a:schemeClr>
          </a:solidFill>
          <a:ln w="12700">
            <a:miter lim="400000"/>
          </a:ln>
        </p:spPr>
        <p:txBody>
          <a:bodyPr lIns="0" tIns="0" rIns="0" bIns="0" anchor="ctr"/>
          <a:lstStyle/>
          <a:p>
            <a:pPr algn="ctr" eaLnBrk="0" fontAlgn="base" hangingPunct="0">
              <a:spcBef>
                <a:spcPct val="0"/>
              </a:spcBef>
              <a:spcAft>
                <a:spcPct val="0"/>
              </a:spcAft>
              <a:defRPr/>
            </a:pPr>
            <a:r>
              <a:rPr lang="en-US" sz="1050" dirty="0">
                <a:solidFill>
                  <a:prstClr val="white"/>
                </a:solidFill>
              </a:rPr>
              <a:t>Systems of Reporting</a:t>
            </a:r>
          </a:p>
        </p:txBody>
      </p:sp>
      <p:sp>
        <p:nvSpPr>
          <p:cNvPr id="19" name="Flowchart: Alternate Process 41"/>
          <p:cNvSpPr/>
          <p:nvPr/>
        </p:nvSpPr>
        <p:spPr>
          <a:xfrm>
            <a:off x="3760788" y="1219200"/>
            <a:ext cx="1238250" cy="266700"/>
          </a:xfrm>
          <a:prstGeom prst="flowChartAlternateProcess">
            <a:avLst/>
          </a:prstGeom>
          <a:solidFill>
            <a:schemeClr val="accent6">
              <a:lumMod val="75000"/>
            </a:schemeClr>
          </a:solidFill>
          <a:ln w="12700">
            <a:miter lim="400000"/>
          </a:ln>
        </p:spPr>
        <p:txBody>
          <a:bodyPr lIns="0" tIns="0" rIns="0" bIns="0" anchor="ctr"/>
          <a:lstStyle/>
          <a:p>
            <a:pPr algn="ctr" eaLnBrk="0" fontAlgn="base" hangingPunct="0">
              <a:spcBef>
                <a:spcPct val="0"/>
              </a:spcBef>
              <a:spcAft>
                <a:spcPct val="0"/>
              </a:spcAft>
              <a:defRPr/>
            </a:pPr>
            <a:r>
              <a:rPr lang="en-US" sz="1050" dirty="0">
                <a:solidFill>
                  <a:prstClr val="white"/>
                </a:solidFill>
              </a:rPr>
              <a:t>Systems of Insights</a:t>
            </a:r>
          </a:p>
        </p:txBody>
      </p:sp>
      <p:sp>
        <p:nvSpPr>
          <p:cNvPr id="20" name="TextBox 19"/>
          <p:cNvSpPr txBox="1"/>
          <p:nvPr/>
        </p:nvSpPr>
        <p:spPr>
          <a:xfrm>
            <a:off x="111125" y="2197100"/>
            <a:ext cx="3841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Kronos</a:t>
            </a:r>
          </a:p>
        </p:txBody>
      </p:sp>
      <p:sp>
        <p:nvSpPr>
          <p:cNvPr id="21" name="TextBox 20"/>
          <p:cNvSpPr txBox="1"/>
          <p:nvPr/>
        </p:nvSpPr>
        <p:spPr>
          <a:xfrm>
            <a:off x="1000125" y="2392363"/>
            <a:ext cx="6143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Point of Sale</a:t>
            </a:r>
          </a:p>
        </p:txBody>
      </p:sp>
      <p:sp>
        <p:nvSpPr>
          <p:cNvPr id="22" name="TextBox 21"/>
          <p:cNvSpPr txBox="1"/>
          <p:nvPr/>
        </p:nvSpPr>
        <p:spPr>
          <a:xfrm>
            <a:off x="295275" y="2992438"/>
            <a:ext cx="8683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Volunteer Services</a:t>
            </a:r>
          </a:p>
        </p:txBody>
      </p:sp>
      <p:sp>
        <p:nvSpPr>
          <p:cNvPr id="23" name="TextBox 22"/>
          <p:cNvSpPr txBox="1"/>
          <p:nvPr/>
        </p:nvSpPr>
        <p:spPr>
          <a:xfrm>
            <a:off x="647700" y="2825750"/>
            <a:ext cx="65563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Rotary House</a:t>
            </a:r>
          </a:p>
        </p:txBody>
      </p:sp>
      <p:sp>
        <p:nvSpPr>
          <p:cNvPr id="24" name="TextBox 23"/>
          <p:cNvSpPr txBox="1"/>
          <p:nvPr/>
        </p:nvSpPr>
        <p:spPr>
          <a:xfrm>
            <a:off x="1271588" y="2955925"/>
            <a:ext cx="346075"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MyHR</a:t>
            </a:r>
          </a:p>
        </p:txBody>
      </p:sp>
      <p:sp>
        <p:nvSpPr>
          <p:cNvPr id="25" name="TextBox 24"/>
          <p:cNvSpPr txBox="1"/>
          <p:nvPr/>
        </p:nvSpPr>
        <p:spPr>
          <a:xfrm>
            <a:off x="152400" y="2835275"/>
            <a:ext cx="323850"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UTPD</a:t>
            </a:r>
          </a:p>
        </p:txBody>
      </p:sp>
      <p:sp>
        <p:nvSpPr>
          <p:cNvPr id="26" name="TextBox 25"/>
          <p:cNvSpPr txBox="1"/>
          <p:nvPr/>
        </p:nvSpPr>
        <p:spPr>
          <a:xfrm>
            <a:off x="479425" y="2628900"/>
            <a:ext cx="45243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Facilities</a:t>
            </a:r>
          </a:p>
        </p:txBody>
      </p:sp>
      <p:sp>
        <p:nvSpPr>
          <p:cNvPr id="27" name="TextBox 26"/>
          <p:cNvSpPr txBox="1"/>
          <p:nvPr/>
        </p:nvSpPr>
        <p:spPr>
          <a:xfrm>
            <a:off x="301625" y="3405188"/>
            <a:ext cx="63500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Clinic Station</a:t>
            </a:r>
          </a:p>
        </p:txBody>
      </p:sp>
      <p:sp>
        <p:nvSpPr>
          <p:cNvPr id="28" name="TextBox 27"/>
          <p:cNvSpPr txBox="1"/>
          <p:nvPr/>
        </p:nvSpPr>
        <p:spPr>
          <a:xfrm>
            <a:off x="630238" y="3660775"/>
            <a:ext cx="2730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Epic</a:t>
            </a:r>
          </a:p>
        </p:txBody>
      </p:sp>
      <p:sp>
        <p:nvSpPr>
          <p:cNvPr id="29" name="TextBox 28"/>
          <p:cNvSpPr txBox="1"/>
          <p:nvPr/>
        </p:nvSpPr>
        <p:spPr>
          <a:xfrm>
            <a:off x="1271588" y="3543300"/>
            <a:ext cx="239712"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Lab</a:t>
            </a:r>
          </a:p>
        </p:txBody>
      </p:sp>
      <p:sp>
        <p:nvSpPr>
          <p:cNvPr id="30" name="TextBox 29"/>
          <p:cNvSpPr txBox="1"/>
          <p:nvPr/>
        </p:nvSpPr>
        <p:spPr>
          <a:xfrm>
            <a:off x="1479550" y="3660775"/>
            <a:ext cx="374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GE IDX</a:t>
            </a:r>
          </a:p>
        </p:txBody>
      </p:sp>
      <p:sp>
        <p:nvSpPr>
          <p:cNvPr id="31" name="TextBox 30"/>
          <p:cNvSpPr txBox="1"/>
          <p:nvPr/>
        </p:nvSpPr>
        <p:spPr>
          <a:xfrm>
            <a:off x="1089025" y="3384550"/>
            <a:ext cx="374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Cerner</a:t>
            </a:r>
          </a:p>
        </p:txBody>
      </p:sp>
      <p:sp>
        <p:nvSpPr>
          <p:cNvPr id="32" name="TextBox 31"/>
          <p:cNvSpPr txBox="1"/>
          <p:nvPr/>
        </p:nvSpPr>
        <p:spPr>
          <a:xfrm>
            <a:off x="792163" y="3814763"/>
            <a:ext cx="3111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CARE</a:t>
            </a:r>
          </a:p>
        </p:txBody>
      </p:sp>
      <p:sp>
        <p:nvSpPr>
          <p:cNvPr id="33" name="TextBox 32"/>
          <p:cNvSpPr txBox="1"/>
          <p:nvPr/>
        </p:nvSpPr>
        <p:spPr>
          <a:xfrm>
            <a:off x="2085975" y="2106613"/>
            <a:ext cx="282575"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EPM</a:t>
            </a:r>
          </a:p>
        </p:txBody>
      </p:sp>
      <p:sp>
        <p:nvSpPr>
          <p:cNvPr id="34" name="TextBox 33"/>
          <p:cNvSpPr txBox="1"/>
          <p:nvPr/>
        </p:nvSpPr>
        <p:spPr>
          <a:xfrm>
            <a:off x="2759075" y="2554288"/>
            <a:ext cx="4762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Hyperion</a:t>
            </a:r>
          </a:p>
        </p:txBody>
      </p:sp>
      <p:sp>
        <p:nvSpPr>
          <p:cNvPr id="35" name="TextBox 34"/>
          <p:cNvSpPr txBox="1"/>
          <p:nvPr/>
        </p:nvSpPr>
        <p:spPr>
          <a:xfrm>
            <a:off x="2162175" y="3109913"/>
            <a:ext cx="125571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Oracle Business Intelligence</a:t>
            </a:r>
          </a:p>
        </p:txBody>
      </p:sp>
      <p:sp>
        <p:nvSpPr>
          <p:cNvPr id="36" name="TextBox 35"/>
          <p:cNvSpPr txBox="1"/>
          <p:nvPr/>
        </p:nvSpPr>
        <p:spPr>
          <a:xfrm>
            <a:off x="2614613" y="2800350"/>
            <a:ext cx="6175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rPr>
              <a:t>Smart View</a:t>
            </a:r>
            <a:endParaRPr lang="en-US" sz="800" dirty="0">
              <a:solidFill>
                <a:prstClr val="white"/>
              </a:solidFill>
              <a:latin typeface="Calibri"/>
              <a:ea typeface="Calibri"/>
              <a:cs typeface="Calibri"/>
              <a:sym typeface="Calibri"/>
            </a:endParaRPr>
          </a:p>
        </p:txBody>
      </p:sp>
      <p:sp>
        <p:nvSpPr>
          <p:cNvPr id="37" name="TextBox 36"/>
          <p:cNvSpPr txBox="1"/>
          <p:nvPr/>
        </p:nvSpPr>
        <p:spPr>
          <a:xfrm>
            <a:off x="2449513" y="2278063"/>
            <a:ext cx="68738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Web Analytics</a:t>
            </a:r>
          </a:p>
        </p:txBody>
      </p:sp>
      <p:sp>
        <p:nvSpPr>
          <p:cNvPr id="38" name="TextBox 37"/>
          <p:cNvSpPr txBox="1"/>
          <p:nvPr/>
        </p:nvSpPr>
        <p:spPr>
          <a:xfrm>
            <a:off x="3048000" y="4235450"/>
            <a:ext cx="2714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FIRE</a:t>
            </a:r>
          </a:p>
        </p:txBody>
      </p:sp>
      <p:sp>
        <p:nvSpPr>
          <p:cNvPr id="39" name="TextBox 38"/>
          <p:cNvSpPr txBox="1"/>
          <p:nvPr/>
        </p:nvSpPr>
        <p:spPr>
          <a:xfrm>
            <a:off x="2460625" y="4960938"/>
            <a:ext cx="2587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EIW</a:t>
            </a:r>
          </a:p>
        </p:txBody>
      </p:sp>
      <p:sp>
        <p:nvSpPr>
          <p:cNvPr id="40" name="TextBox 39"/>
          <p:cNvSpPr txBox="1"/>
          <p:nvPr/>
        </p:nvSpPr>
        <p:spPr>
          <a:xfrm>
            <a:off x="2270125" y="4697413"/>
            <a:ext cx="78898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Business Objects</a:t>
            </a:r>
          </a:p>
        </p:txBody>
      </p:sp>
      <p:sp>
        <p:nvSpPr>
          <p:cNvPr id="41" name="TextBox 40"/>
          <p:cNvSpPr txBox="1"/>
          <p:nvPr/>
        </p:nvSpPr>
        <p:spPr>
          <a:xfrm>
            <a:off x="2651125" y="4441825"/>
            <a:ext cx="374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Crystal</a:t>
            </a:r>
          </a:p>
        </p:txBody>
      </p:sp>
      <p:sp>
        <p:nvSpPr>
          <p:cNvPr id="42" name="TextBox 41"/>
          <p:cNvSpPr txBox="1"/>
          <p:nvPr/>
        </p:nvSpPr>
        <p:spPr>
          <a:xfrm>
            <a:off x="2044700" y="3956050"/>
            <a:ext cx="1382713"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Hyperion Interactive Reporting</a:t>
            </a:r>
          </a:p>
        </p:txBody>
      </p:sp>
      <p:sp>
        <p:nvSpPr>
          <p:cNvPr id="43" name="TextBox 42"/>
          <p:cNvSpPr txBox="1"/>
          <p:nvPr/>
        </p:nvSpPr>
        <p:spPr>
          <a:xfrm>
            <a:off x="3540125" y="1641475"/>
            <a:ext cx="501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Facebook</a:t>
            </a:r>
          </a:p>
        </p:txBody>
      </p:sp>
      <p:sp>
        <p:nvSpPr>
          <p:cNvPr id="44" name="TextBox 43"/>
          <p:cNvSpPr txBox="1"/>
          <p:nvPr/>
        </p:nvSpPr>
        <p:spPr>
          <a:xfrm>
            <a:off x="4662488" y="2732088"/>
            <a:ext cx="4000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Twitter</a:t>
            </a:r>
          </a:p>
        </p:txBody>
      </p:sp>
      <p:sp>
        <p:nvSpPr>
          <p:cNvPr id="45" name="TextBox 44"/>
          <p:cNvSpPr txBox="1"/>
          <p:nvPr/>
        </p:nvSpPr>
        <p:spPr>
          <a:xfrm>
            <a:off x="4219575" y="1878013"/>
            <a:ext cx="2571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UPS</a:t>
            </a:r>
          </a:p>
        </p:txBody>
      </p:sp>
      <p:sp>
        <p:nvSpPr>
          <p:cNvPr id="46" name="TextBox 45"/>
          <p:cNvSpPr txBox="1"/>
          <p:nvPr/>
        </p:nvSpPr>
        <p:spPr>
          <a:xfrm>
            <a:off x="3819525" y="2162175"/>
            <a:ext cx="1192213"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Center for Disease Control</a:t>
            </a:r>
          </a:p>
        </p:txBody>
      </p:sp>
      <p:sp>
        <p:nvSpPr>
          <p:cNvPr id="47" name="TextBox 46"/>
          <p:cNvSpPr txBox="1"/>
          <p:nvPr/>
        </p:nvSpPr>
        <p:spPr>
          <a:xfrm>
            <a:off x="4471988" y="2382838"/>
            <a:ext cx="1001712"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The Weather Channel</a:t>
            </a:r>
          </a:p>
        </p:txBody>
      </p:sp>
      <p:sp>
        <p:nvSpPr>
          <p:cNvPr id="48" name="TextBox 47"/>
          <p:cNvSpPr txBox="1"/>
          <p:nvPr/>
        </p:nvSpPr>
        <p:spPr>
          <a:xfrm>
            <a:off x="3757613" y="2724150"/>
            <a:ext cx="45878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LinkedIN</a:t>
            </a:r>
            <a:endParaRPr lang="en-US" sz="800" dirty="0">
              <a:solidFill>
                <a:prstClr val="white"/>
              </a:solidFill>
              <a:latin typeface="Calibri"/>
              <a:ea typeface="Calibri"/>
              <a:cs typeface="Calibri"/>
              <a:sym typeface="Calibri"/>
            </a:endParaRPr>
          </a:p>
        </p:txBody>
      </p:sp>
      <p:sp>
        <p:nvSpPr>
          <p:cNvPr id="49" name="TextBox 48"/>
          <p:cNvSpPr txBox="1"/>
          <p:nvPr/>
        </p:nvSpPr>
        <p:spPr>
          <a:xfrm>
            <a:off x="4181475" y="3127375"/>
            <a:ext cx="446088"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Youtube</a:t>
            </a:r>
            <a:endParaRPr lang="en-US" sz="800" dirty="0">
              <a:solidFill>
                <a:prstClr val="white"/>
              </a:solidFill>
              <a:latin typeface="Calibri"/>
              <a:ea typeface="Calibri"/>
              <a:cs typeface="Calibri"/>
              <a:sym typeface="Calibri"/>
            </a:endParaRPr>
          </a:p>
        </p:txBody>
      </p:sp>
      <p:sp>
        <p:nvSpPr>
          <p:cNvPr id="50" name="TextBox 49"/>
          <p:cNvSpPr txBox="1"/>
          <p:nvPr/>
        </p:nvSpPr>
        <p:spPr>
          <a:xfrm>
            <a:off x="4114800" y="2547938"/>
            <a:ext cx="593725"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rPr>
              <a:t>oracle.com</a:t>
            </a:r>
            <a:endParaRPr lang="en-US" sz="800" dirty="0">
              <a:solidFill>
                <a:prstClr val="white"/>
              </a:solidFill>
              <a:latin typeface="Calibri"/>
              <a:ea typeface="Calibri"/>
              <a:cs typeface="Calibri"/>
              <a:sym typeface="Calibri"/>
            </a:endParaRPr>
          </a:p>
        </p:txBody>
      </p:sp>
      <p:sp>
        <p:nvSpPr>
          <p:cNvPr id="51" name="TextBox 50"/>
          <p:cNvSpPr txBox="1"/>
          <p:nvPr/>
        </p:nvSpPr>
        <p:spPr>
          <a:xfrm>
            <a:off x="3773488" y="2457450"/>
            <a:ext cx="306387"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Yelp!</a:t>
            </a:r>
          </a:p>
        </p:txBody>
      </p:sp>
      <p:sp>
        <p:nvSpPr>
          <p:cNvPr id="52" name="TextBox 51"/>
          <p:cNvSpPr txBox="1"/>
          <p:nvPr/>
        </p:nvSpPr>
        <p:spPr>
          <a:xfrm>
            <a:off x="4705350" y="3041650"/>
            <a:ext cx="41592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Reuters</a:t>
            </a:r>
          </a:p>
        </p:txBody>
      </p:sp>
      <p:sp>
        <p:nvSpPr>
          <p:cNvPr id="53" name="TextBox 52"/>
          <p:cNvSpPr txBox="1"/>
          <p:nvPr/>
        </p:nvSpPr>
        <p:spPr>
          <a:xfrm>
            <a:off x="4154488" y="2878138"/>
            <a:ext cx="3889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Google</a:t>
            </a:r>
          </a:p>
        </p:txBody>
      </p:sp>
      <p:sp>
        <p:nvSpPr>
          <p:cNvPr id="54" name="TextBox 53"/>
          <p:cNvSpPr txBox="1"/>
          <p:nvPr/>
        </p:nvSpPr>
        <p:spPr>
          <a:xfrm>
            <a:off x="3425825" y="1938338"/>
            <a:ext cx="57308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U.S. Census</a:t>
            </a:r>
          </a:p>
        </p:txBody>
      </p:sp>
      <p:sp>
        <p:nvSpPr>
          <p:cNvPr id="55" name="TextBox 54"/>
          <p:cNvSpPr txBox="1"/>
          <p:nvPr/>
        </p:nvSpPr>
        <p:spPr>
          <a:xfrm>
            <a:off x="3887788" y="4179888"/>
            <a:ext cx="7683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Medical Devices</a:t>
            </a:r>
          </a:p>
        </p:txBody>
      </p:sp>
      <p:sp>
        <p:nvSpPr>
          <p:cNvPr id="56" name="TextBox 55"/>
          <p:cNvSpPr txBox="1"/>
          <p:nvPr/>
        </p:nvSpPr>
        <p:spPr>
          <a:xfrm>
            <a:off x="3748088" y="5038725"/>
            <a:ext cx="9080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Medical Equipment</a:t>
            </a:r>
          </a:p>
        </p:txBody>
      </p:sp>
      <p:sp>
        <p:nvSpPr>
          <p:cNvPr id="57" name="TextBox 56"/>
          <p:cNvSpPr txBox="1"/>
          <p:nvPr/>
        </p:nvSpPr>
        <p:spPr>
          <a:xfrm>
            <a:off x="3944938" y="4500563"/>
            <a:ext cx="806450"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Building Controls</a:t>
            </a:r>
          </a:p>
        </p:txBody>
      </p:sp>
      <p:sp>
        <p:nvSpPr>
          <p:cNvPr id="58" name="TextBox 57"/>
          <p:cNvSpPr txBox="1"/>
          <p:nvPr/>
        </p:nvSpPr>
        <p:spPr>
          <a:xfrm>
            <a:off x="3886200" y="4732338"/>
            <a:ext cx="692150"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Campus Video</a:t>
            </a:r>
          </a:p>
        </p:txBody>
      </p:sp>
      <p:sp>
        <p:nvSpPr>
          <p:cNvPr id="59" name="TextBox 58"/>
          <p:cNvSpPr txBox="1"/>
          <p:nvPr/>
        </p:nvSpPr>
        <p:spPr>
          <a:xfrm>
            <a:off x="3322638" y="5327650"/>
            <a:ext cx="11969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Real-time Location Service</a:t>
            </a:r>
          </a:p>
        </p:txBody>
      </p:sp>
      <p:sp>
        <p:nvSpPr>
          <p:cNvPr id="60" name="TextBox 59"/>
          <p:cNvSpPr txBox="1"/>
          <p:nvPr/>
        </p:nvSpPr>
        <p:spPr>
          <a:xfrm>
            <a:off x="4576763" y="4279900"/>
            <a:ext cx="57150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Wayfinding</a:t>
            </a:r>
            <a:endParaRPr lang="en-US" sz="800" dirty="0">
              <a:solidFill>
                <a:prstClr val="white"/>
              </a:solidFill>
              <a:latin typeface="Calibri"/>
              <a:ea typeface="Calibri"/>
              <a:cs typeface="Calibri"/>
              <a:sym typeface="Calibri"/>
            </a:endParaRPr>
          </a:p>
        </p:txBody>
      </p:sp>
      <p:pic>
        <p:nvPicPr>
          <p:cNvPr id="22585" name="Picture 6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13" y="4799013"/>
            <a:ext cx="8032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6" name="Picture 6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8100" y="3151188"/>
            <a:ext cx="6746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7" name="Picture 6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338" y="1652588"/>
            <a:ext cx="7889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6391275" y="1936750"/>
            <a:ext cx="1806575" cy="40005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2000" dirty="0">
                <a:solidFill>
                  <a:prstClr val="white"/>
                </a:solidFill>
                <a:latin typeface="Calibri"/>
                <a:ea typeface="Calibri"/>
                <a:cs typeface="Calibri"/>
                <a:sym typeface="Calibri"/>
              </a:rPr>
              <a:t>Cognitive Claims</a:t>
            </a:r>
          </a:p>
        </p:txBody>
      </p:sp>
      <p:sp>
        <p:nvSpPr>
          <p:cNvPr id="65" name="TextBox 64"/>
          <p:cNvSpPr txBox="1"/>
          <p:nvPr/>
        </p:nvSpPr>
        <p:spPr>
          <a:xfrm>
            <a:off x="6604000" y="5033963"/>
            <a:ext cx="2165350" cy="40005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2000" dirty="0">
                <a:solidFill>
                  <a:prstClr val="white"/>
                </a:solidFill>
                <a:latin typeface="Calibri"/>
                <a:ea typeface="Calibri"/>
                <a:cs typeface="Calibri"/>
                <a:sym typeface="Calibri"/>
              </a:rPr>
              <a:t>Cognitive Help Desk</a:t>
            </a:r>
          </a:p>
        </p:txBody>
      </p:sp>
      <p:sp>
        <p:nvSpPr>
          <p:cNvPr id="66" name="TextBox 65"/>
          <p:cNvSpPr txBox="1"/>
          <p:nvPr/>
        </p:nvSpPr>
        <p:spPr>
          <a:xfrm>
            <a:off x="7065963" y="3444875"/>
            <a:ext cx="1936750" cy="40005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2000" dirty="0">
                <a:solidFill>
                  <a:prstClr val="white"/>
                </a:solidFill>
                <a:latin typeface="Calibri"/>
                <a:ea typeface="Calibri"/>
                <a:cs typeface="Calibri"/>
                <a:sym typeface="Calibri"/>
              </a:rPr>
              <a:t>Patient Concierge</a:t>
            </a:r>
          </a:p>
        </p:txBody>
      </p:sp>
      <p:sp>
        <p:nvSpPr>
          <p:cNvPr id="22591" name="TextBox 66"/>
          <p:cNvSpPr txBox="1">
            <a:spLocks noChangeArrowheads="1"/>
          </p:cNvSpPr>
          <p:nvPr/>
        </p:nvSpPr>
        <p:spPr bwMode="auto">
          <a:xfrm>
            <a:off x="138113" y="228600"/>
            <a:ext cx="8396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r>
              <a:rPr lang="en-US" altLang="en-US" sz="3200" smtClean="0">
                <a:solidFill>
                  <a:prstClr val="white"/>
                </a:solidFill>
              </a:rPr>
              <a:t>Big Data for Analytics &amp; Cognitive Computing</a:t>
            </a:r>
          </a:p>
        </p:txBody>
      </p:sp>
      <p:sp>
        <p:nvSpPr>
          <p:cNvPr id="68" name="Right Arrow 67"/>
          <p:cNvSpPr>
            <a:spLocks noChangeArrowheads="1"/>
          </p:cNvSpPr>
          <p:nvPr/>
        </p:nvSpPr>
        <p:spPr bwMode="auto">
          <a:xfrm>
            <a:off x="5160963" y="3154363"/>
            <a:ext cx="1201737" cy="1039812"/>
          </a:xfrm>
          <a:prstGeom prst="rightArrow">
            <a:avLst>
              <a:gd name="adj1" fmla="val 50000"/>
              <a:gd name="adj2" fmla="val 50001"/>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50" dirty="0">
                <a:solidFill>
                  <a:prstClr val="white"/>
                </a:solidFill>
              </a:rPr>
              <a:t>Cognitive</a:t>
            </a:r>
          </a:p>
        </p:txBody>
      </p:sp>
      <p:sp>
        <p:nvSpPr>
          <p:cNvPr id="69" name="TextBox 68"/>
          <p:cNvSpPr txBox="1"/>
          <p:nvPr/>
        </p:nvSpPr>
        <p:spPr>
          <a:xfrm>
            <a:off x="2085975" y="4192588"/>
            <a:ext cx="758825"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Cohort Explorer</a:t>
            </a:r>
          </a:p>
        </p:txBody>
      </p:sp>
      <p:sp>
        <p:nvSpPr>
          <p:cNvPr id="70" name="TextBox 69"/>
          <p:cNvSpPr txBox="1"/>
          <p:nvPr/>
        </p:nvSpPr>
        <p:spPr>
          <a:xfrm>
            <a:off x="1000125" y="2654300"/>
            <a:ext cx="7651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Parking Garages</a:t>
            </a:r>
          </a:p>
        </p:txBody>
      </p:sp>
      <p:sp>
        <p:nvSpPr>
          <p:cNvPr id="71" name="TextBox 70"/>
          <p:cNvSpPr txBox="1"/>
          <p:nvPr/>
        </p:nvSpPr>
        <p:spPr>
          <a:xfrm>
            <a:off x="1141413" y="3917950"/>
            <a:ext cx="5159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Pharmacy</a:t>
            </a:r>
          </a:p>
        </p:txBody>
      </p:sp>
      <p:sp>
        <p:nvSpPr>
          <p:cNvPr id="72" name="Block Arc 71"/>
          <p:cNvSpPr>
            <a:spLocks/>
          </p:cNvSpPr>
          <p:nvPr/>
        </p:nvSpPr>
        <p:spPr bwMode="auto">
          <a:xfrm rot="5400000">
            <a:off x="531813" y="3848100"/>
            <a:ext cx="1023938" cy="1944687"/>
          </a:xfrm>
          <a:custGeom>
            <a:avLst/>
            <a:gdLst>
              <a:gd name="T0" fmla="*/ 0 w 1023938"/>
              <a:gd name="T1" fmla="*/ 972344 h 1944687"/>
              <a:gd name="T2" fmla="*/ 476031 w 1023938"/>
              <a:gd name="T3" fmla="*/ 2399 h 1944687"/>
              <a:gd name="T4" fmla="*/ 1023548 w 1023938"/>
              <a:gd name="T5" fmla="*/ 934382 h 1944687"/>
              <a:gd name="T6" fmla="*/ 964775 w 1023938"/>
              <a:gd name="T7" fmla="*/ 938743 h 1944687"/>
              <a:gd name="T8" fmla="*/ 478216 w 1023938"/>
              <a:gd name="T9" fmla="*/ 61394 h 1944687"/>
              <a:gd name="T10" fmla="*/ 58855 w 1023938"/>
              <a:gd name="T11" fmla="*/ 972344 h 1944687"/>
              <a:gd name="T12" fmla="*/ 0 w 1023938"/>
              <a:gd name="T13" fmla="*/ 972344 h 19446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3938" h="1944687">
                <a:moveTo>
                  <a:pt x="0" y="972344"/>
                </a:moveTo>
                <a:cubicBezTo>
                  <a:pt x="0" y="461820"/>
                  <a:pt x="207887" y="38235"/>
                  <a:pt x="476031" y="2399"/>
                </a:cubicBezTo>
                <a:cubicBezTo>
                  <a:pt x="764330" y="-36132"/>
                  <a:pt x="1012264" y="385903"/>
                  <a:pt x="1023548" y="934382"/>
                </a:cubicBezTo>
                <a:lnTo>
                  <a:pt x="964775" y="938743"/>
                </a:lnTo>
                <a:cubicBezTo>
                  <a:pt x="955323" y="421061"/>
                  <a:pt x="734459" y="22805"/>
                  <a:pt x="478216" y="61394"/>
                </a:cubicBezTo>
                <a:cubicBezTo>
                  <a:pt x="241721" y="97008"/>
                  <a:pt x="58855" y="494236"/>
                  <a:pt x="58855" y="972344"/>
                </a:cubicBezTo>
                <a:lnTo>
                  <a:pt x="0" y="972344"/>
                </a:lnTo>
                <a:close/>
              </a:path>
            </a:pathLst>
          </a:custGeom>
          <a:solidFill>
            <a:srgbClr val="BFBFB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73" name="Right Arrow 72"/>
          <p:cNvSpPr>
            <a:spLocks noChangeArrowheads="1"/>
          </p:cNvSpPr>
          <p:nvPr/>
        </p:nvSpPr>
        <p:spPr bwMode="auto">
          <a:xfrm>
            <a:off x="1885950" y="4495800"/>
            <a:ext cx="812800" cy="596900"/>
          </a:xfrm>
          <a:prstGeom prst="rightArrow">
            <a:avLst>
              <a:gd name="adj1" fmla="val 50000"/>
              <a:gd name="adj2" fmla="val 49998"/>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00" dirty="0">
                <a:solidFill>
                  <a:prstClr val="white"/>
                </a:solidFill>
              </a:rPr>
              <a:t>Research</a:t>
            </a:r>
          </a:p>
        </p:txBody>
      </p:sp>
      <p:sp>
        <p:nvSpPr>
          <p:cNvPr id="74" name="TextBox 73"/>
          <p:cNvSpPr txBox="1"/>
          <p:nvPr/>
        </p:nvSpPr>
        <p:spPr>
          <a:xfrm>
            <a:off x="969963" y="4516438"/>
            <a:ext cx="3079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LCDR</a:t>
            </a:r>
          </a:p>
        </p:txBody>
      </p:sp>
      <p:sp>
        <p:nvSpPr>
          <p:cNvPr id="75" name="TextBox 74"/>
          <p:cNvSpPr txBox="1"/>
          <p:nvPr/>
        </p:nvSpPr>
        <p:spPr>
          <a:xfrm>
            <a:off x="1089025" y="4865688"/>
            <a:ext cx="43973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Melcore</a:t>
            </a:r>
            <a:endParaRPr lang="en-US" sz="800" dirty="0">
              <a:solidFill>
                <a:prstClr val="white"/>
              </a:solidFill>
              <a:latin typeface="Calibri"/>
              <a:ea typeface="Calibri"/>
              <a:cs typeface="Calibri"/>
              <a:sym typeface="Calibri"/>
            </a:endParaRPr>
          </a:p>
        </p:txBody>
      </p:sp>
      <p:sp>
        <p:nvSpPr>
          <p:cNvPr id="76" name="TextBox 75"/>
          <p:cNvSpPr txBox="1"/>
          <p:nvPr/>
        </p:nvSpPr>
        <p:spPr>
          <a:xfrm>
            <a:off x="1423988" y="4576763"/>
            <a:ext cx="392112"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Gemini</a:t>
            </a:r>
          </a:p>
        </p:txBody>
      </p:sp>
      <p:sp>
        <p:nvSpPr>
          <p:cNvPr id="77" name="TextBox 76"/>
          <p:cNvSpPr txBox="1"/>
          <p:nvPr/>
        </p:nvSpPr>
        <p:spPr>
          <a:xfrm>
            <a:off x="730250" y="4732338"/>
            <a:ext cx="274638"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IPCT</a:t>
            </a:r>
          </a:p>
        </p:txBody>
      </p:sp>
    </p:spTree>
    <p:extLst>
      <p:ext uri="{BB962C8B-B14F-4D97-AF65-F5344CB8AC3E}">
        <p14:creationId xmlns:p14="http://schemas.microsoft.com/office/powerpoint/2010/main" val="1153789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white"/>
              </a:solidFill>
            </a:endParaRPr>
          </a:p>
        </p:txBody>
      </p:sp>
      <p:pic>
        <p:nvPicPr>
          <p:cNvPr id="23554"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white"/>
              </a:solidFill>
            </a:endParaRPr>
          </a:p>
        </p:txBody>
      </p:sp>
      <p:cxnSp>
        <p:nvCxnSpPr>
          <p:cNvPr id="23556" name="Straight Connector 7"/>
          <p:cNvCxnSpPr>
            <a:cxnSpLocks noChangeShapeType="1"/>
          </p:cNvCxnSpPr>
          <p:nvPr/>
        </p:nvCxnSpPr>
        <p:spPr bwMode="auto">
          <a:xfrm flipV="1">
            <a:off x="0" y="5811838"/>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
        <p:nvSpPr>
          <p:cNvPr id="9" name="Block Arc 8"/>
          <p:cNvSpPr>
            <a:spLocks/>
          </p:cNvSpPr>
          <p:nvPr/>
        </p:nvSpPr>
        <p:spPr bwMode="auto">
          <a:xfrm rot="5400000">
            <a:off x="532607" y="2796381"/>
            <a:ext cx="1022350" cy="1944687"/>
          </a:xfrm>
          <a:custGeom>
            <a:avLst/>
            <a:gdLst>
              <a:gd name="T0" fmla="*/ 0 w 1022350"/>
              <a:gd name="T1" fmla="*/ 972344 h 1944687"/>
              <a:gd name="T2" fmla="*/ 475237 w 1022350"/>
              <a:gd name="T3" fmla="*/ 2406 h 1944687"/>
              <a:gd name="T4" fmla="*/ 1021962 w 1022350"/>
              <a:gd name="T5" fmla="*/ 934441 h 1944687"/>
              <a:gd name="T6" fmla="*/ 963280 w 1022350"/>
              <a:gd name="T7" fmla="*/ 938795 h 1944687"/>
              <a:gd name="T8" fmla="*/ 477419 w 1022350"/>
              <a:gd name="T9" fmla="*/ 61311 h 1944687"/>
              <a:gd name="T10" fmla="*/ 58765 w 1022350"/>
              <a:gd name="T11" fmla="*/ 972343 h 1944687"/>
              <a:gd name="T12" fmla="*/ 0 w 1022350"/>
              <a:gd name="T13" fmla="*/ 972344 h 19446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2350" h="1944687">
                <a:moveTo>
                  <a:pt x="0" y="972344"/>
                </a:moveTo>
                <a:cubicBezTo>
                  <a:pt x="0" y="461861"/>
                  <a:pt x="207533" y="38295"/>
                  <a:pt x="475237" y="2406"/>
                </a:cubicBezTo>
                <a:cubicBezTo>
                  <a:pt x="763120" y="-36189"/>
                  <a:pt x="1010712" y="385896"/>
                  <a:pt x="1021962" y="934441"/>
                </a:cubicBezTo>
                <a:lnTo>
                  <a:pt x="963280" y="938795"/>
                </a:lnTo>
                <a:cubicBezTo>
                  <a:pt x="953857" y="420995"/>
                  <a:pt x="733295" y="22651"/>
                  <a:pt x="477419" y="61311"/>
                </a:cubicBezTo>
                <a:cubicBezTo>
                  <a:pt x="241315" y="96984"/>
                  <a:pt x="58765" y="494231"/>
                  <a:pt x="58765" y="972343"/>
                </a:cubicBezTo>
                <a:lnTo>
                  <a:pt x="0" y="972344"/>
                </a:lnTo>
                <a:close/>
              </a:path>
            </a:pathLst>
          </a:custGeom>
          <a:solidFill>
            <a:srgbClr val="BFBFB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0" name="Block Arc 9"/>
          <p:cNvSpPr>
            <a:spLocks/>
          </p:cNvSpPr>
          <p:nvPr/>
        </p:nvSpPr>
        <p:spPr bwMode="auto">
          <a:xfrm rot="5400000">
            <a:off x="456406" y="1727994"/>
            <a:ext cx="1068388" cy="1981200"/>
          </a:xfrm>
          <a:custGeom>
            <a:avLst/>
            <a:gdLst>
              <a:gd name="T0" fmla="*/ 0 w 1068388"/>
              <a:gd name="T1" fmla="*/ 990600 h 1981200"/>
              <a:gd name="T2" fmla="*/ 496788 w 1068388"/>
              <a:gd name="T3" fmla="*/ 2432 h 1981200"/>
              <a:gd name="T4" fmla="*/ 1067942 w 1068388"/>
              <a:gd name="T5" fmla="*/ 950134 h 1981200"/>
              <a:gd name="T6" fmla="*/ 996651 w 1068388"/>
              <a:gd name="T7" fmla="*/ 955538 h 1981200"/>
              <a:gd name="T8" fmla="*/ 499497 w 1068388"/>
              <a:gd name="T9" fmla="*/ 73987 h 1981200"/>
              <a:gd name="T10" fmla="*/ 71400 w 1068388"/>
              <a:gd name="T11" fmla="*/ 990600 h 1981200"/>
              <a:gd name="T12" fmla="*/ 0 w 1068388"/>
              <a:gd name="T13" fmla="*/ 990600 h 1981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68388" h="1981200">
                <a:moveTo>
                  <a:pt x="0" y="990600"/>
                </a:moveTo>
                <a:cubicBezTo>
                  <a:pt x="0" y="470425"/>
                  <a:pt x="216966" y="38856"/>
                  <a:pt x="496788" y="2432"/>
                </a:cubicBezTo>
                <a:cubicBezTo>
                  <a:pt x="797190" y="-36671"/>
                  <a:pt x="1055640" y="392169"/>
                  <a:pt x="1067942" y="950134"/>
                </a:cubicBezTo>
                <a:lnTo>
                  <a:pt x="996651" y="955538"/>
                </a:lnTo>
                <a:cubicBezTo>
                  <a:pt x="986646" y="434963"/>
                  <a:pt x="761046" y="34929"/>
                  <a:pt x="499497" y="73987"/>
                </a:cubicBezTo>
                <a:cubicBezTo>
                  <a:pt x="258044" y="110044"/>
                  <a:pt x="71400" y="509674"/>
                  <a:pt x="71400" y="990600"/>
                </a:cubicBezTo>
                <a:lnTo>
                  <a:pt x="0" y="990600"/>
                </a:lnTo>
                <a:close/>
              </a:path>
            </a:pathLst>
          </a:custGeom>
          <a:solidFill>
            <a:srgbClr val="BFBFB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1" name="Block Arc 10"/>
          <p:cNvSpPr>
            <a:spLocks/>
          </p:cNvSpPr>
          <p:nvPr/>
        </p:nvSpPr>
        <p:spPr bwMode="auto">
          <a:xfrm rot="5400000">
            <a:off x="457201" y="2197100"/>
            <a:ext cx="3846512" cy="2878137"/>
          </a:xfrm>
          <a:custGeom>
            <a:avLst/>
            <a:gdLst>
              <a:gd name="T0" fmla="*/ 77 w 3846512"/>
              <a:gd name="T1" fmla="*/ 1426156 h 2878137"/>
              <a:gd name="T2" fmla="*/ 1180847 w 3846512"/>
              <a:gd name="T3" fmla="*/ 111540 h 2878137"/>
              <a:gd name="T4" fmla="*/ 2716666 w 3846512"/>
              <a:gd name="T5" fmla="*/ 128161 h 2878137"/>
              <a:gd name="T6" fmla="*/ 3845201 w 3846512"/>
              <a:gd name="T7" fmla="*/ 1492198 h 2878137"/>
              <a:gd name="T8" fmla="*/ 3677784 w 3846512"/>
              <a:gd name="T9" fmla="*/ 1487569 h 2878137"/>
              <a:gd name="T10" fmla="*/ 2628141 w 3846512"/>
              <a:gd name="T11" fmla="*/ 274423 h 2878137"/>
              <a:gd name="T12" fmla="*/ 1264125 w 3846512"/>
              <a:gd name="T13" fmla="*/ 260453 h 2878137"/>
              <a:gd name="T14" fmla="*/ 167525 w 3846512"/>
              <a:gd name="T15" fmla="*/ 1427280 h 2878137"/>
              <a:gd name="T16" fmla="*/ 77 w 3846512"/>
              <a:gd name="T17" fmla="*/ 1426156 h 2878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846512" h="2878137">
                <a:moveTo>
                  <a:pt x="77" y="1426156"/>
                </a:moveTo>
                <a:cubicBezTo>
                  <a:pt x="6978" y="850716"/>
                  <a:pt x="471374" y="333678"/>
                  <a:pt x="1180847" y="111540"/>
                </a:cubicBezTo>
                <a:cubicBezTo>
                  <a:pt x="1673654" y="-42760"/>
                  <a:pt x="2230029" y="-36738"/>
                  <a:pt x="2716666" y="128161"/>
                </a:cubicBezTo>
                <a:cubicBezTo>
                  <a:pt x="3428075" y="369226"/>
                  <a:pt x="3874034" y="908246"/>
                  <a:pt x="3845201" y="1492198"/>
                </a:cubicBezTo>
                <a:lnTo>
                  <a:pt x="3677784" y="1487569"/>
                </a:lnTo>
                <a:cubicBezTo>
                  <a:pt x="3705303" y="965406"/>
                  <a:pt x="3288955" y="484203"/>
                  <a:pt x="2628141" y="274423"/>
                </a:cubicBezTo>
                <a:cubicBezTo>
                  <a:pt x="2194653" y="136809"/>
                  <a:pt x="1702812" y="131772"/>
                  <a:pt x="1264125" y="260453"/>
                </a:cubicBezTo>
                <a:cubicBezTo>
                  <a:pt x="606736" y="453286"/>
                  <a:pt x="174100" y="913628"/>
                  <a:pt x="167525" y="1427280"/>
                </a:cubicBezTo>
                <a:lnTo>
                  <a:pt x="77" y="1426156"/>
                </a:lnTo>
                <a:close/>
              </a:path>
            </a:pathLst>
          </a:custGeom>
          <a:solidFill>
            <a:srgbClr val="D9D9D9"/>
          </a:solidFill>
          <a:ln>
            <a:noFill/>
          </a:ln>
          <a:effectLst>
            <a:outerShdw blurRad="50800" dist="38100" algn="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2" name="Right Arrow 11"/>
          <p:cNvSpPr>
            <a:spLocks noChangeArrowheads="1"/>
          </p:cNvSpPr>
          <p:nvPr/>
        </p:nvSpPr>
        <p:spPr bwMode="auto">
          <a:xfrm>
            <a:off x="1889125" y="2405063"/>
            <a:ext cx="811213" cy="596900"/>
          </a:xfrm>
          <a:prstGeom prst="rightArrow">
            <a:avLst>
              <a:gd name="adj1" fmla="val 50000"/>
              <a:gd name="adj2" fmla="val 50001"/>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900" dirty="0">
                <a:solidFill>
                  <a:prstClr val="white"/>
                </a:solidFill>
              </a:rPr>
              <a:t>Enterprise Business</a:t>
            </a:r>
          </a:p>
        </p:txBody>
      </p:sp>
      <p:sp>
        <p:nvSpPr>
          <p:cNvPr id="13" name="Right Arrow 12"/>
          <p:cNvSpPr>
            <a:spLocks noChangeArrowheads="1"/>
          </p:cNvSpPr>
          <p:nvPr/>
        </p:nvSpPr>
        <p:spPr bwMode="auto">
          <a:xfrm>
            <a:off x="1885950" y="3443288"/>
            <a:ext cx="812800" cy="596900"/>
          </a:xfrm>
          <a:prstGeom prst="rightArrow">
            <a:avLst>
              <a:gd name="adj1" fmla="val 50000"/>
              <a:gd name="adj2" fmla="val 49998"/>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00" dirty="0">
                <a:solidFill>
                  <a:prstClr val="white"/>
                </a:solidFill>
              </a:rPr>
              <a:t>Clinical</a:t>
            </a:r>
          </a:p>
        </p:txBody>
      </p:sp>
      <p:sp>
        <p:nvSpPr>
          <p:cNvPr id="14" name="Right Arrow 13"/>
          <p:cNvSpPr>
            <a:spLocks noChangeArrowheads="1"/>
          </p:cNvSpPr>
          <p:nvPr/>
        </p:nvSpPr>
        <p:spPr bwMode="auto">
          <a:xfrm>
            <a:off x="3578225" y="3252788"/>
            <a:ext cx="1001713" cy="855662"/>
          </a:xfrm>
          <a:prstGeom prst="rightArrow">
            <a:avLst>
              <a:gd name="adj1" fmla="val 50000"/>
              <a:gd name="adj2" fmla="val 49998"/>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50" dirty="0">
                <a:solidFill>
                  <a:prstClr val="white"/>
                </a:solidFill>
              </a:rPr>
              <a:t>Big Data</a:t>
            </a:r>
          </a:p>
        </p:txBody>
      </p:sp>
      <p:sp>
        <p:nvSpPr>
          <p:cNvPr id="15" name="TextBox 14"/>
          <p:cNvSpPr txBox="1"/>
          <p:nvPr/>
        </p:nvSpPr>
        <p:spPr>
          <a:xfrm>
            <a:off x="328613" y="2363788"/>
            <a:ext cx="5413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Peoplesoft</a:t>
            </a:r>
            <a:endParaRPr lang="en-US" sz="800" dirty="0">
              <a:solidFill>
                <a:prstClr val="white"/>
              </a:solidFill>
              <a:latin typeface="Calibri"/>
              <a:ea typeface="Calibri"/>
              <a:cs typeface="Calibri"/>
              <a:sym typeface="Calibri"/>
            </a:endParaRPr>
          </a:p>
        </p:txBody>
      </p:sp>
      <p:sp>
        <p:nvSpPr>
          <p:cNvPr id="16" name="Block Arc 15"/>
          <p:cNvSpPr>
            <a:spLocks/>
          </p:cNvSpPr>
          <p:nvPr/>
        </p:nvSpPr>
        <p:spPr bwMode="auto">
          <a:xfrm rot="5400000">
            <a:off x="1508919" y="1937544"/>
            <a:ext cx="4724400" cy="3367088"/>
          </a:xfrm>
          <a:custGeom>
            <a:avLst/>
            <a:gdLst>
              <a:gd name="T0" fmla="*/ 95 w 4724400"/>
              <a:gd name="T1" fmla="*/ 1668472 h 3367088"/>
              <a:gd name="T2" fmla="*/ 1487209 w 4724400"/>
              <a:gd name="T3" fmla="*/ 119756 h 3367088"/>
              <a:gd name="T4" fmla="*/ 3297613 w 4724400"/>
              <a:gd name="T5" fmla="*/ 137623 h 3367088"/>
              <a:gd name="T6" fmla="*/ 4722625 w 4724400"/>
              <a:gd name="T7" fmla="*/ 1748793 h 3367088"/>
              <a:gd name="T8" fmla="*/ 4526750 w 4724400"/>
              <a:gd name="T9" fmla="*/ 1743379 h 3367088"/>
              <a:gd name="T10" fmla="*/ 3193446 w 4724400"/>
              <a:gd name="T11" fmla="*/ 309775 h 3367088"/>
              <a:gd name="T12" fmla="*/ 1585197 w 4724400"/>
              <a:gd name="T13" fmla="*/ 294882 h 3367088"/>
              <a:gd name="T14" fmla="*/ 195990 w 4724400"/>
              <a:gd name="T15" fmla="*/ 1669722 h 3367088"/>
              <a:gd name="T16" fmla="*/ 95 w 4724400"/>
              <a:gd name="T17" fmla="*/ 1668472 h 3367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24400" h="3367088">
                <a:moveTo>
                  <a:pt x="95" y="1668472"/>
                </a:moveTo>
                <a:cubicBezTo>
                  <a:pt x="8681" y="984938"/>
                  <a:pt x="596321" y="372956"/>
                  <a:pt x="1487209" y="119756"/>
                </a:cubicBezTo>
                <a:cubicBezTo>
                  <a:pt x="2070055" y="-45895"/>
                  <a:pt x="2721427" y="-39467"/>
                  <a:pt x="3297613" y="137623"/>
                </a:cubicBezTo>
                <a:cubicBezTo>
                  <a:pt x="4194168" y="413178"/>
                  <a:pt x="4760467" y="1053456"/>
                  <a:pt x="4722625" y="1748793"/>
                </a:cubicBezTo>
                <a:lnTo>
                  <a:pt x="4526750" y="1743379"/>
                </a:lnTo>
                <a:cubicBezTo>
                  <a:pt x="4563236" y="1120942"/>
                  <a:pt x="4031130" y="548808"/>
                  <a:pt x="3193446" y="309775"/>
                </a:cubicBezTo>
                <a:cubicBezTo>
                  <a:pt x="2680010" y="163266"/>
                  <a:pt x="2104199" y="157934"/>
                  <a:pt x="1585197" y="294882"/>
                </a:cubicBezTo>
                <a:cubicBezTo>
                  <a:pt x="755106" y="513917"/>
                  <a:pt x="204252" y="1059073"/>
                  <a:pt x="195990" y="1669722"/>
                </a:cubicBezTo>
                <a:lnTo>
                  <a:pt x="95" y="1668472"/>
                </a:lnTo>
                <a:close/>
              </a:path>
            </a:pathLst>
          </a:custGeom>
          <a:solidFill>
            <a:srgbClr val="D9D9D9"/>
          </a:solidFill>
          <a:ln>
            <a:noFill/>
          </a:ln>
          <a:effectLst>
            <a:outerShdw blurRad="50800" dist="38100" algn="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17" name="Flowchart: Alternate Process 39"/>
          <p:cNvSpPr/>
          <p:nvPr/>
        </p:nvSpPr>
        <p:spPr>
          <a:xfrm>
            <a:off x="682625" y="2047875"/>
            <a:ext cx="1238250" cy="266700"/>
          </a:xfrm>
          <a:prstGeom prst="flowChartAlternateProcess">
            <a:avLst/>
          </a:prstGeom>
          <a:solidFill>
            <a:schemeClr val="accent6">
              <a:lumMod val="75000"/>
            </a:schemeClr>
          </a:solidFill>
          <a:ln w="12700">
            <a:miter lim="400000"/>
          </a:ln>
        </p:spPr>
        <p:txBody>
          <a:bodyPr lIns="0" tIns="0" rIns="0" bIns="0" anchor="ctr"/>
          <a:lstStyle/>
          <a:p>
            <a:pPr algn="ctr" eaLnBrk="0" fontAlgn="base" hangingPunct="0">
              <a:spcBef>
                <a:spcPct val="0"/>
              </a:spcBef>
              <a:spcAft>
                <a:spcPct val="0"/>
              </a:spcAft>
              <a:defRPr/>
            </a:pPr>
            <a:r>
              <a:rPr lang="en-US" sz="1050" dirty="0">
                <a:solidFill>
                  <a:prstClr val="white"/>
                </a:solidFill>
              </a:rPr>
              <a:t>Systems of Record</a:t>
            </a:r>
          </a:p>
        </p:txBody>
      </p:sp>
      <p:sp>
        <p:nvSpPr>
          <p:cNvPr id="18" name="Flowchart: Alternate Process 40"/>
          <p:cNvSpPr/>
          <p:nvPr/>
        </p:nvSpPr>
        <p:spPr>
          <a:xfrm>
            <a:off x="2122488" y="1652588"/>
            <a:ext cx="1236662" cy="266700"/>
          </a:xfrm>
          <a:prstGeom prst="flowChartAlternateProcess">
            <a:avLst/>
          </a:prstGeom>
          <a:solidFill>
            <a:schemeClr val="accent6">
              <a:lumMod val="75000"/>
            </a:schemeClr>
          </a:solidFill>
          <a:ln w="12700">
            <a:miter lim="400000"/>
          </a:ln>
        </p:spPr>
        <p:txBody>
          <a:bodyPr lIns="0" tIns="0" rIns="0" bIns="0" anchor="ctr"/>
          <a:lstStyle/>
          <a:p>
            <a:pPr algn="ctr" eaLnBrk="0" fontAlgn="base" hangingPunct="0">
              <a:spcBef>
                <a:spcPct val="0"/>
              </a:spcBef>
              <a:spcAft>
                <a:spcPct val="0"/>
              </a:spcAft>
              <a:defRPr/>
            </a:pPr>
            <a:r>
              <a:rPr lang="en-US" sz="1050" dirty="0">
                <a:solidFill>
                  <a:prstClr val="white"/>
                </a:solidFill>
              </a:rPr>
              <a:t>Systems of Reporting</a:t>
            </a:r>
          </a:p>
        </p:txBody>
      </p:sp>
      <p:sp>
        <p:nvSpPr>
          <p:cNvPr id="19" name="Flowchart: Alternate Process 41"/>
          <p:cNvSpPr/>
          <p:nvPr/>
        </p:nvSpPr>
        <p:spPr>
          <a:xfrm>
            <a:off x="3760788" y="1219200"/>
            <a:ext cx="1238250" cy="266700"/>
          </a:xfrm>
          <a:prstGeom prst="flowChartAlternateProcess">
            <a:avLst/>
          </a:prstGeom>
          <a:solidFill>
            <a:schemeClr val="accent6">
              <a:lumMod val="75000"/>
            </a:schemeClr>
          </a:solidFill>
          <a:ln w="12700">
            <a:miter lim="400000"/>
          </a:ln>
        </p:spPr>
        <p:txBody>
          <a:bodyPr lIns="0" tIns="0" rIns="0" bIns="0" anchor="ctr"/>
          <a:lstStyle/>
          <a:p>
            <a:pPr algn="ctr" eaLnBrk="0" fontAlgn="base" hangingPunct="0">
              <a:spcBef>
                <a:spcPct val="0"/>
              </a:spcBef>
              <a:spcAft>
                <a:spcPct val="0"/>
              </a:spcAft>
              <a:defRPr/>
            </a:pPr>
            <a:r>
              <a:rPr lang="en-US" sz="1050" dirty="0">
                <a:solidFill>
                  <a:prstClr val="white"/>
                </a:solidFill>
              </a:rPr>
              <a:t>Systems of Insights</a:t>
            </a:r>
          </a:p>
        </p:txBody>
      </p:sp>
      <p:sp>
        <p:nvSpPr>
          <p:cNvPr id="20" name="TextBox 19"/>
          <p:cNvSpPr txBox="1"/>
          <p:nvPr/>
        </p:nvSpPr>
        <p:spPr>
          <a:xfrm>
            <a:off x="111125" y="2197100"/>
            <a:ext cx="3841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Kronos</a:t>
            </a:r>
          </a:p>
        </p:txBody>
      </p:sp>
      <p:sp>
        <p:nvSpPr>
          <p:cNvPr id="21" name="TextBox 20"/>
          <p:cNvSpPr txBox="1"/>
          <p:nvPr/>
        </p:nvSpPr>
        <p:spPr>
          <a:xfrm>
            <a:off x="1000125" y="2392363"/>
            <a:ext cx="6143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Point of Sale</a:t>
            </a:r>
          </a:p>
        </p:txBody>
      </p:sp>
      <p:sp>
        <p:nvSpPr>
          <p:cNvPr id="22" name="TextBox 21"/>
          <p:cNvSpPr txBox="1"/>
          <p:nvPr/>
        </p:nvSpPr>
        <p:spPr>
          <a:xfrm>
            <a:off x="295275" y="2992438"/>
            <a:ext cx="8683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Volunteer Services</a:t>
            </a:r>
          </a:p>
        </p:txBody>
      </p:sp>
      <p:sp>
        <p:nvSpPr>
          <p:cNvPr id="23" name="TextBox 22"/>
          <p:cNvSpPr txBox="1"/>
          <p:nvPr/>
        </p:nvSpPr>
        <p:spPr>
          <a:xfrm>
            <a:off x="647700" y="2825750"/>
            <a:ext cx="65563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Rotary House</a:t>
            </a:r>
          </a:p>
        </p:txBody>
      </p:sp>
      <p:sp>
        <p:nvSpPr>
          <p:cNvPr id="24" name="TextBox 23"/>
          <p:cNvSpPr txBox="1"/>
          <p:nvPr/>
        </p:nvSpPr>
        <p:spPr>
          <a:xfrm>
            <a:off x="1271588" y="2955925"/>
            <a:ext cx="346075"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MyHR</a:t>
            </a:r>
          </a:p>
        </p:txBody>
      </p:sp>
      <p:sp>
        <p:nvSpPr>
          <p:cNvPr id="25" name="TextBox 24"/>
          <p:cNvSpPr txBox="1"/>
          <p:nvPr/>
        </p:nvSpPr>
        <p:spPr>
          <a:xfrm>
            <a:off x="152400" y="2835275"/>
            <a:ext cx="323850"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UTPD</a:t>
            </a:r>
          </a:p>
        </p:txBody>
      </p:sp>
      <p:sp>
        <p:nvSpPr>
          <p:cNvPr id="26" name="TextBox 25"/>
          <p:cNvSpPr txBox="1"/>
          <p:nvPr/>
        </p:nvSpPr>
        <p:spPr>
          <a:xfrm>
            <a:off x="479425" y="2628900"/>
            <a:ext cx="45243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Facilities</a:t>
            </a:r>
          </a:p>
        </p:txBody>
      </p:sp>
      <p:sp>
        <p:nvSpPr>
          <p:cNvPr id="28" name="TextBox 27"/>
          <p:cNvSpPr txBox="1"/>
          <p:nvPr/>
        </p:nvSpPr>
        <p:spPr>
          <a:xfrm>
            <a:off x="630238" y="3660775"/>
            <a:ext cx="2730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Epic</a:t>
            </a:r>
          </a:p>
        </p:txBody>
      </p:sp>
      <p:sp>
        <p:nvSpPr>
          <p:cNvPr id="29" name="TextBox 28"/>
          <p:cNvSpPr txBox="1"/>
          <p:nvPr/>
        </p:nvSpPr>
        <p:spPr>
          <a:xfrm>
            <a:off x="1271588" y="3543300"/>
            <a:ext cx="239712"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Lab</a:t>
            </a:r>
          </a:p>
        </p:txBody>
      </p:sp>
      <p:sp>
        <p:nvSpPr>
          <p:cNvPr id="30" name="TextBox 29"/>
          <p:cNvSpPr txBox="1"/>
          <p:nvPr/>
        </p:nvSpPr>
        <p:spPr>
          <a:xfrm>
            <a:off x="1479550" y="3660775"/>
            <a:ext cx="374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GE IDX</a:t>
            </a:r>
          </a:p>
        </p:txBody>
      </p:sp>
      <p:sp>
        <p:nvSpPr>
          <p:cNvPr id="31" name="TextBox 30"/>
          <p:cNvSpPr txBox="1"/>
          <p:nvPr/>
        </p:nvSpPr>
        <p:spPr>
          <a:xfrm>
            <a:off x="1089025" y="3384550"/>
            <a:ext cx="374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Cerner</a:t>
            </a:r>
          </a:p>
        </p:txBody>
      </p:sp>
      <p:sp>
        <p:nvSpPr>
          <p:cNvPr id="32" name="TextBox 31"/>
          <p:cNvSpPr txBox="1"/>
          <p:nvPr/>
        </p:nvSpPr>
        <p:spPr>
          <a:xfrm>
            <a:off x="792163" y="3814763"/>
            <a:ext cx="3111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CARE</a:t>
            </a:r>
          </a:p>
        </p:txBody>
      </p:sp>
      <p:sp>
        <p:nvSpPr>
          <p:cNvPr id="33" name="TextBox 32"/>
          <p:cNvSpPr txBox="1"/>
          <p:nvPr/>
        </p:nvSpPr>
        <p:spPr>
          <a:xfrm>
            <a:off x="2085975" y="2106613"/>
            <a:ext cx="282575"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EPM</a:t>
            </a:r>
          </a:p>
        </p:txBody>
      </p:sp>
      <p:sp>
        <p:nvSpPr>
          <p:cNvPr id="34" name="TextBox 33"/>
          <p:cNvSpPr txBox="1"/>
          <p:nvPr/>
        </p:nvSpPr>
        <p:spPr>
          <a:xfrm>
            <a:off x="2759075" y="2554288"/>
            <a:ext cx="4762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Hyperion</a:t>
            </a:r>
          </a:p>
        </p:txBody>
      </p:sp>
      <p:sp>
        <p:nvSpPr>
          <p:cNvPr id="35" name="TextBox 34"/>
          <p:cNvSpPr txBox="1"/>
          <p:nvPr/>
        </p:nvSpPr>
        <p:spPr>
          <a:xfrm>
            <a:off x="2162175" y="3109913"/>
            <a:ext cx="125571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Oracle Business Intelligence</a:t>
            </a:r>
          </a:p>
        </p:txBody>
      </p:sp>
      <p:sp>
        <p:nvSpPr>
          <p:cNvPr id="36" name="TextBox 35"/>
          <p:cNvSpPr txBox="1"/>
          <p:nvPr/>
        </p:nvSpPr>
        <p:spPr>
          <a:xfrm>
            <a:off x="2614613" y="2800350"/>
            <a:ext cx="6175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rPr>
              <a:t>Smart View</a:t>
            </a:r>
            <a:endParaRPr lang="en-US" sz="800" dirty="0">
              <a:solidFill>
                <a:prstClr val="white"/>
              </a:solidFill>
              <a:latin typeface="Calibri"/>
              <a:ea typeface="Calibri"/>
              <a:cs typeface="Calibri"/>
              <a:sym typeface="Calibri"/>
            </a:endParaRPr>
          </a:p>
        </p:txBody>
      </p:sp>
      <p:sp>
        <p:nvSpPr>
          <p:cNvPr id="37" name="TextBox 36"/>
          <p:cNvSpPr txBox="1"/>
          <p:nvPr/>
        </p:nvSpPr>
        <p:spPr>
          <a:xfrm>
            <a:off x="2449513" y="2278063"/>
            <a:ext cx="68738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Web Analytics</a:t>
            </a:r>
          </a:p>
        </p:txBody>
      </p:sp>
      <p:sp>
        <p:nvSpPr>
          <p:cNvPr id="39" name="TextBox 38"/>
          <p:cNvSpPr txBox="1"/>
          <p:nvPr/>
        </p:nvSpPr>
        <p:spPr>
          <a:xfrm>
            <a:off x="2460625" y="4960938"/>
            <a:ext cx="2587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EIW</a:t>
            </a:r>
          </a:p>
        </p:txBody>
      </p:sp>
      <p:sp>
        <p:nvSpPr>
          <p:cNvPr id="40" name="TextBox 39"/>
          <p:cNvSpPr txBox="1"/>
          <p:nvPr/>
        </p:nvSpPr>
        <p:spPr>
          <a:xfrm>
            <a:off x="2270125" y="4697413"/>
            <a:ext cx="78898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Business Objects</a:t>
            </a:r>
          </a:p>
        </p:txBody>
      </p:sp>
      <p:sp>
        <p:nvSpPr>
          <p:cNvPr id="41" name="TextBox 40"/>
          <p:cNvSpPr txBox="1"/>
          <p:nvPr/>
        </p:nvSpPr>
        <p:spPr>
          <a:xfrm>
            <a:off x="2651125" y="4441825"/>
            <a:ext cx="374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Crystal</a:t>
            </a:r>
          </a:p>
        </p:txBody>
      </p:sp>
      <p:sp>
        <p:nvSpPr>
          <p:cNvPr id="42" name="TextBox 41"/>
          <p:cNvSpPr txBox="1"/>
          <p:nvPr/>
        </p:nvSpPr>
        <p:spPr>
          <a:xfrm>
            <a:off x="2044700" y="3956050"/>
            <a:ext cx="1382713"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Hyperion Interactive Reporting</a:t>
            </a:r>
          </a:p>
        </p:txBody>
      </p:sp>
      <p:sp>
        <p:nvSpPr>
          <p:cNvPr id="45" name="TextBox 44"/>
          <p:cNvSpPr txBox="1"/>
          <p:nvPr/>
        </p:nvSpPr>
        <p:spPr>
          <a:xfrm>
            <a:off x="4219575" y="1878013"/>
            <a:ext cx="2571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UPS</a:t>
            </a:r>
          </a:p>
        </p:txBody>
      </p:sp>
      <p:sp>
        <p:nvSpPr>
          <p:cNvPr id="46" name="TextBox 45"/>
          <p:cNvSpPr txBox="1"/>
          <p:nvPr/>
        </p:nvSpPr>
        <p:spPr>
          <a:xfrm>
            <a:off x="3819525" y="2162175"/>
            <a:ext cx="1192213"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Center for Disease Control</a:t>
            </a:r>
          </a:p>
        </p:txBody>
      </p:sp>
      <p:sp>
        <p:nvSpPr>
          <p:cNvPr id="47" name="TextBox 46"/>
          <p:cNvSpPr txBox="1"/>
          <p:nvPr/>
        </p:nvSpPr>
        <p:spPr>
          <a:xfrm>
            <a:off x="4471988" y="2382838"/>
            <a:ext cx="1001712"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The Weather Channel</a:t>
            </a:r>
          </a:p>
        </p:txBody>
      </p:sp>
      <p:sp>
        <p:nvSpPr>
          <p:cNvPr id="48" name="TextBox 47"/>
          <p:cNvSpPr txBox="1"/>
          <p:nvPr/>
        </p:nvSpPr>
        <p:spPr>
          <a:xfrm>
            <a:off x="3757613" y="2724150"/>
            <a:ext cx="45878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LinkedIN</a:t>
            </a:r>
            <a:endParaRPr lang="en-US" sz="800" dirty="0">
              <a:solidFill>
                <a:prstClr val="white"/>
              </a:solidFill>
              <a:latin typeface="Calibri"/>
              <a:ea typeface="Calibri"/>
              <a:cs typeface="Calibri"/>
              <a:sym typeface="Calibri"/>
            </a:endParaRPr>
          </a:p>
        </p:txBody>
      </p:sp>
      <p:sp>
        <p:nvSpPr>
          <p:cNvPr id="49" name="TextBox 48"/>
          <p:cNvSpPr txBox="1"/>
          <p:nvPr/>
        </p:nvSpPr>
        <p:spPr>
          <a:xfrm>
            <a:off x="4181475" y="3127375"/>
            <a:ext cx="446088"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Youtube</a:t>
            </a:r>
            <a:endParaRPr lang="en-US" sz="800" dirty="0">
              <a:solidFill>
                <a:prstClr val="white"/>
              </a:solidFill>
              <a:latin typeface="Calibri"/>
              <a:ea typeface="Calibri"/>
              <a:cs typeface="Calibri"/>
              <a:sym typeface="Calibri"/>
            </a:endParaRPr>
          </a:p>
        </p:txBody>
      </p:sp>
      <p:sp>
        <p:nvSpPr>
          <p:cNvPr id="50" name="TextBox 49"/>
          <p:cNvSpPr txBox="1"/>
          <p:nvPr/>
        </p:nvSpPr>
        <p:spPr>
          <a:xfrm>
            <a:off x="4114800" y="2547938"/>
            <a:ext cx="593725"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rPr>
              <a:t>oracle.com</a:t>
            </a:r>
            <a:endParaRPr lang="en-US" sz="800" dirty="0">
              <a:solidFill>
                <a:prstClr val="white"/>
              </a:solidFill>
              <a:latin typeface="Calibri"/>
              <a:ea typeface="Calibri"/>
              <a:cs typeface="Calibri"/>
              <a:sym typeface="Calibri"/>
            </a:endParaRPr>
          </a:p>
        </p:txBody>
      </p:sp>
      <p:sp>
        <p:nvSpPr>
          <p:cNvPr id="52" name="TextBox 51"/>
          <p:cNvSpPr txBox="1"/>
          <p:nvPr/>
        </p:nvSpPr>
        <p:spPr>
          <a:xfrm>
            <a:off x="4705350" y="3041650"/>
            <a:ext cx="41592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Reuters</a:t>
            </a:r>
          </a:p>
        </p:txBody>
      </p:sp>
      <p:sp>
        <p:nvSpPr>
          <p:cNvPr id="54" name="TextBox 53"/>
          <p:cNvSpPr txBox="1"/>
          <p:nvPr/>
        </p:nvSpPr>
        <p:spPr>
          <a:xfrm>
            <a:off x="3425825" y="1938338"/>
            <a:ext cx="57308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U.S. Census</a:t>
            </a:r>
          </a:p>
        </p:txBody>
      </p:sp>
      <p:sp>
        <p:nvSpPr>
          <p:cNvPr id="55" name="TextBox 54"/>
          <p:cNvSpPr txBox="1"/>
          <p:nvPr/>
        </p:nvSpPr>
        <p:spPr>
          <a:xfrm>
            <a:off x="3887788" y="4179888"/>
            <a:ext cx="7683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Medical Devices</a:t>
            </a:r>
          </a:p>
        </p:txBody>
      </p:sp>
      <p:sp>
        <p:nvSpPr>
          <p:cNvPr id="56" name="TextBox 55"/>
          <p:cNvSpPr txBox="1"/>
          <p:nvPr/>
        </p:nvSpPr>
        <p:spPr>
          <a:xfrm>
            <a:off x="3748088" y="5038725"/>
            <a:ext cx="9080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Medical Equipment</a:t>
            </a:r>
          </a:p>
        </p:txBody>
      </p:sp>
      <p:sp>
        <p:nvSpPr>
          <p:cNvPr id="57" name="TextBox 56"/>
          <p:cNvSpPr txBox="1"/>
          <p:nvPr/>
        </p:nvSpPr>
        <p:spPr>
          <a:xfrm>
            <a:off x="3944938" y="4500563"/>
            <a:ext cx="806450"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Building Controls</a:t>
            </a:r>
          </a:p>
        </p:txBody>
      </p:sp>
      <p:sp>
        <p:nvSpPr>
          <p:cNvPr id="58" name="TextBox 57"/>
          <p:cNvSpPr txBox="1"/>
          <p:nvPr/>
        </p:nvSpPr>
        <p:spPr>
          <a:xfrm>
            <a:off x="3886200" y="4732338"/>
            <a:ext cx="692150"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Campus Video</a:t>
            </a:r>
          </a:p>
        </p:txBody>
      </p:sp>
      <p:sp>
        <p:nvSpPr>
          <p:cNvPr id="59" name="TextBox 58"/>
          <p:cNvSpPr txBox="1"/>
          <p:nvPr/>
        </p:nvSpPr>
        <p:spPr>
          <a:xfrm>
            <a:off x="3322638" y="5327650"/>
            <a:ext cx="11969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Real-time Location Service</a:t>
            </a:r>
          </a:p>
        </p:txBody>
      </p:sp>
      <p:pic>
        <p:nvPicPr>
          <p:cNvPr id="23602" name="Picture 6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13" y="4799013"/>
            <a:ext cx="8032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3" name="Picture 6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8100" y="3151188"/>
            <a:ext cx="6746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4" name="Picture 6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338" y="1652588"/>
            <a:ext cx="78898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6391275" y="1936750"/>
            <a:ext cx="1806575" cy="40005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2000" dirty="0">
                <a:solidFill>
                  <a:prstClr val="white"/>
                </a:solidFill>
                <a:latin typeface="Calibri"/>
                <a:ea typeface="Calibri"/>
                <a:cs typeface="Calibri"/>
                <a:sym typeface="Calibri"/>
              </a:rPr>
              <a:t>Cognitive Claims</a:t>
            </a:r>
          </a:p>
        </p:txBody>
      </p:sp>
      <p:sp>
        <p:nvSpPr>
          <p:cNvPr id="65" name="TextBox 64"/>
          <p:cNvSpPr txBox="1"/>
          <p:nvPr/>
        </p:nvSpPr>
        <p:spPr>
          <a:xfrm>
            <a:off x="6604000" y="5033963"/>
            <a:ext cx="2165350" cy="40005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2000" dirty="0">
                <a:solidFill>
                  <a:prstClr val="white"/>
                </a:solidFill>
                <a:latin typeface="Calibri"/>
                <a:ea typeface="Calibri"/>
                <a:cs typeface="Calibri"/>
                <a:sym typeface="Calibri"/>
              </a:rPr>
              <a:t>Cognitive Help Desk</a:t>
            </a:r>
          </a:p>
        </p:txBody>
      </p:sp>
      <p:sp>
        <p:nvSpPr>
          <p:cNvPr id="23607" name="TextBox 66"/>
          <p:cNvSpPr txBox="1">
            <a:spLocks noChangeArrowheads="1"/>
          </p:cNvSpPr>
          <p:nvPr/>
        </p:nvSpPr>
        <p:spPr bwMode="auto">
          <a:xfrm>
            <a:off x="138113" y="228600"/>
            <a:ext cx="8396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r>
              <a:rPr lang="en-US" altLang="en-US" sz="3200" smtClean="0">
                <a:solidFill>
                  <a:prstClr val="white"/>
                </a:solidFill>
              </a:rPr>
              <a:t>Big Data for Analytics &amp; Cognitive Computing</a:t>
            </a:r>
          </a:p>
        </p:txBody>
      </p:sp>
      <p:sp>
        <p:nvSpPr>
          <p:cNvPr id="68" name="Right Arrow 67"/>
          <p:cNvSpPr>
            <a:spLocks noChangeArrowheads="1"/>
          </p:cNvSpPr>
          <p:nvPr/>
        </p:nvSpPr>
        <p:spPr bwMode="auto">
          <a:xfrm>
            <a:off x="5160963" y="3154363"/>
            <a:ext cx="1201737" cy="1039812"/>
          </a:xfrm>
          <a:prstGeom prst="rightArrow">
            <a:avLst>
              <a:gd name="adj1" fmla="val 50000"/>
              <a:gd name="adj2" fmla="val 50001"/>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50" dirty="0">
                <a:solidFill>
                  <a:prstClr val="white"/>
                </a:solidFill>
              </a:rPr>
              <a:t>Cognitive</a:t>
            </a:r>
          </a:p>
        </p:txBody>
      </p:sp>
      <p:sp>
        <p:nvSpPr>
          <p:cNvPr id="69" name="TextBox 68"/>
          <p:cNvSpPr txBox="1"/>
          <p:nvPr/>
        </p:nvSpPr>
        <p:spPr>
          <a:xfrm>
            <a:off x="2085975" y="4192588"/>
            <a:ext cx="758825"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Cohort Explorer</a:t>
            </a:r>
          </a:p>
        </p:txBody>
      </p:sp>
      <p:sp>
        <p:nvSpPr>
          <p:cNvPr id="70" name="TextBox 69"/>
          <p:cNvSpPr txBox="1"/>
          <p:nvPr/>
        </p:nvSpPr>
        <p:spPr>
          <a:xfrm>
            <a:off x="1000125" y="2654300"/>
            <a:ext cx="7651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Parking Garages</a:t>
            </a:r>
          </a:p>
        </p:txBody>
      </p:sp>
      <p:sp>
        <p:nvSpPr>
          <p:cNvPr id="72" name="Block Arc 71"/>
          <p:cNvSpPr>
            <a:spLocks/>
          </p:cNvSpPr>
          <p:nvPr/>
        </p:nvSpPr>
        <p:spPr bwMode="auto">
          <a:xfrm rot="5400000">
            <a:off x="531813" y="3848100"/>
            <a:ext cx="1023938" cy="1944687"/>
          </a:xfrm>
          <a:custGeom>
            <a:avLst/>
            <a:gdLst>
              <a:gd name="T0" fmla="*/ 0 w 1023938"/>
              <a:gd name="T1" fmla="*/ 972344 h 1944687"/>
              <a:gd name="T2" fmla="*/ 476031 w 1023938"/>
              <a:gd name="T3" fmla="*/ 2399 h 1944687"/>
              <a:gd name="T4" fmla="*/ 1023548 w 1023938"/>
              <a:gd name="T5" fmla="*/ 934382 h 1944687"/>
              <a:gd name="T6" fmla="*/ 964775 w 1023938"/>
              <a:gd name="T7" fmla="*/ 938743 h 1944687"/>
              <a:gd name="T8" fmla="*/ 478216 w 1023938"/>
              <a:gd name="T9" fmla="*/ 61394 h 1944687"/>
              <a:gd name="T10" fmla="*/ 58855 w 1023938"/>
              <a:gd name="T11" fmla="*/ 972344 h 1944687"/>
              <a:gd name="T12" fmla="*/ 0 w 1023938"/>
              <a:gd name="T13" fmla="*/ 972344 h 19446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3938" h="1944687">
                <a:moveTo>
                  <a:pt x="0" y="972344"/>
                </a:moveTo>
                <a:cubicBezTo>
                  <a:pt x="0" y="461820"/>
                  <a:pt x="207887" y="38235"/>
                  <a:pt x="476031" y="2399"/>
                </a:cubicBezTo>
                <a:cubicBezTo>
                  <a:pt x="764330" y="-36132"/>
                  <a:pt x="1012264" y="385903"/>
                  <a:pt x="1023548" y="934382"/>
                </a:cubicBezTo>
                <a:lnTo>
                  <a:pt x="964775" y="938743"/>
                </a:lnTo>
                <a:cubicBezTo>
                  <a:pt x="955323" y="421061"/>
                  <a:pt x="734459" y="22805"/>
                  <a:pt x="478216" y="61394"/>
                </a:cubicBezTo>
                <a:cubicBezTo>
                  <a:pt x="241721" y="97008"/>
                  <a:pt x="58855" y="494236"/>
                  <a:pt x="58855" y="972344"/>
                </a:cubicBezTo>
                <a:lnTo>
                  <a:pt x="0" y="972344"/>
                </a:lnTo>
                <a:close/>
              </a:path>
            </a:pathLst>
          </a:custGeom>
          <a:solidFill>
            <a:srgbClr val="BFBFB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pPr>
            <a:endParaRPr lang="en-US" sz="2400" smtClean="0">
              <a:solidFill>
                <a:prstClr val="black"/>
              </a:solidFill>
            </a:endParaRPr>
          </a:p>
        </p:txBody>
      </p:sp>
      <p:sp>
        <p:nvSpPr>
          <p:cNvPr id="73" name="Right Arrow 72"/>
          <p:cNvSpPr>
            <a:spLocks noChangeArrowheads="1"/>
          </p:cNvSpPr>
          <p:nvPr/>
        </p:nvSpPr>
        <p:spPr bwMode="auto">
          <a:xfrm>
            <a:off x="1885950" y="4495800"/>
            <a:ext cx="812800" cy="596900"/>
          </a:xfrm>
          <a:prstGeom prst="rightArrow">
            <a:avLst>
              <a:gd name="adj1" fmla="val 50000"/>
              <a:gd name="adj2" fmla="val 49998"/>
            </a:avLst>
          </a:prstGeom>
          <a:solidFill>
            <a:srgbClr val="0070C0"/>
          </a:solidFill>
          <a:ln>
            <a:noFill/>
          </a:ln>
          <a:effectLst>
            <a:outerShdw blurRad="76200" sy="23000" kx="1199993" algn="br" rotWithShape="0">
              <a:srgbClr val="808080">
                <a:alpha val="20000"/>
              </a:srgbClr>
            </a:outerShdw>
          </a:effectLst>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0" fontAlgn="base" hangingPunct="0">
              <a:spcBef>
                <a:spcPct val="0"/>
              </a:spcBef>
              <a:spcAft>
                <a:spcPct val="0"/>
              </a:spcAft>
              <a:defRPr/>
            </a:pPr>
            <a:r>
              <a:rPr lang="en-US" sz="1000" dirty="0">
                <a:solidFill>
                  <a:prstClr val="white"/>
                </a:solidFill>
              </a:rPr>
              <a:t>Research</a:t>
            </a:r>
          </a:p>
        </p:txBody>
      </p:sp>
      <p:sp>
        <p:nvSpPr>
          <p:cNvPr id="74" name="TextBox 73"/>
          <p:cNvSpPr txBox="1"/>
          <p:nvPr/>
        </p:nvSpPr>
        <p:spPr>
          <a:xfrm>
            <a:off x="969963" y="4516438"/>
            <a:ext cx="307975"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LCDR</a:t>
            </a:r>
          </a:p>
        </p:txBody>
      </p:sp>
      <p:sp>
        <p:nvSpPr>
          <p:cNvPr id="75" name="TextBox 74"/>
          <p:cNvSpPr txBox="1"/>
          <p:nvPr/>
        </p:nvSpPr>
        <p:spPr>
          <a:xfrm>
            <a:off x="1089025" y="4865688"/>
            <a:ext cx="439738"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Melcore</a:t>
            </a:r>
            <a:endParaRPr lang="en-US" sz="800" dirty="0">
              <a:solidFill>
                <a:prstClr val="white"/>
              </a:solidFill>
              <a:latin typeface="Calibri"/>
              <a:ea typeface="Calibri"/>
              <a:cs typeface="Calibri"/>
              <a:sym typeface="Calibri"/>
            </a:endParaRPr>
          </a:p>
        </p:txBody>
      </p:sp>
      <p:sp>
        <p:nvSpPr>
          <p:cNvPr id="76" name="TextBox 75"/>
          <p:cNvSpPr txBox="1"/>
          <p:nvPr/>
        </p:nvSpPr>
        <p:spPr>
          <a:xfrm>
            <a:off x="1423988" y="4576763"/>
            <a:ext cx="392112"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Gemini</a:t>
            </a:r>
          </a:p>
        </p:txBody>
      </p:sp>
      <p:sp>
        <p:nvSpPr>
          <p:cNvPr id="77" name="TextBox 76"/>
          <p:cNvSpPr txBox="1"/>
          <p:nvPr/>
        </p:nvSpPr>
        <p:spPr>
          <a:xfrm>
            <a:off x="730250" y="4732338"/>
            <a:ext cx="274638" cy="214312"/>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IPCT</a:t>
            </a:r>
          </a:p>
        </p:txBody>
      </p:sp>
      <p:sp>
        <p:nvSpPr>
          <p:cNvPr id="89" name="Freeform 88"/>
          <p:cNvSpPr>
            <a:spLocks/>
          </p:cNvSpPr>
          <p:nvPr/>
        </p:nvSpPr>
        <p:spPr bwMode="auto">
          <a:xfrm>
            <a:off x="3479800" y="1858963"/>
            <a:ext cx="2997200" cy="1347787"/>
          </a:xfrm>
          <a:custGeom>
            <a:avLst/>
            <a:gdLst>
              <a:gd name="T0" fmla="*/ 0 w 3002400"/>
              <a:gd name="T1" fmla="*/ 0 h 1360800"/>
              <a:gd name="T2" fmla="*/ 575002 w 3002400"/>
              <a:gd name="T3" fmla="*/ 663197 h 1360800"/>
              <a:gd name="T4" fmla="*/ 948754 w 3002400"/>
              <a:gd name="T5" fmla="*/ 1112459 h 1360800"/>
              <a:gd name="T6" fmla="*/ 1444694 w 3002400"/>
              <a:gd name="T7" fmla="*/ 1062541 h 1360800"/>
              <a:gd name="T8" fmla="*/ 2997200 w 3002400"/>
              <a:gd name="T9" fmla="*/ 1347787 h 13608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2400" h="1360800">
                <a:moveTo>
                  <a:pt x="0" y="0"/>
                </a:moveTo>
                <a:lnTo>
                  <a:pt x="576000" y="669600"/>
                </a:lnTo>
                <a:cubicBezTo>
                  <a:pt x="734400" y="856800"/>
                  <a:pt x="805200" y="1056000"/>
                  <a:pt x="950400" y="1123200"/>
                </a:cubicBezTo>
                <a:cubicBezTo>
                  <a:pt x="1095600" y="1190400"/>
                  <a:pt x="1105200" y="1033200"/>
                  <a:pt x="1447200" y="1072800"/>
                </a:cubicBezTo>
                <a:cubicBezTo>
                  <a:pt x="1789200" y="1112400"/>
                  <a:pt x="2752800" y="1278000"/>
                  <a:pt x="3002400" y="1360800"/>
                </a:cubicBezTo>
              </a:path>
            </a:pathLst>
          </a:custGeom>
          <a:noFill/>
          <a:ln w="19050" cap="flat" cmpd="sng">
            <a:solidFill>
              <a:srgbClr val="66FF33"/>
            </a:solidFill>
            <a:prstDash val="solid"/>
            <a:round/>
            <a:headEnd/>
            <a:tailEnd type="triangle" w="med" len="me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pPr>
            <a:endParaRPr lang="en-US" sz="2400" smtClean="0">
              <a:solidFill>
                <a:prstClr val="black"/>
              </a:solidFill>
            </a:endParaRPr>
          </a:p>
        </p:txBody>
      </p:sp>
      <p:sp>
        <p:nvSpPr>
          <p:cNvPr id="91" name="Oval 90"/>
          <p:cNvSpPr>
            <a:spLocks noChangeArrowheads="1"/>
          </p:cNvSpPr>
          <p:nvPr/>
        </p:nvSpPr>
        <p:spPr bwMode="auto">
          <a:xfrm>
            <a:off x="7086600" y="2971800"/>
            <a:ext cx="1922463" cy="1366838"/>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90" name="Freeform 89"/>
          <p:cNvSpPr>
            <a:spLocks/>
          </p:cNvSpPr>
          <p:nvPr/>
        </p:nvSpPr>
        <p:spPr bwMode="auto">
          <a:xfrm>
            <a:off x="677863" y="3613150"/>
            <a:ext cx="5745162" cy="730250"/>
          </a:xfrm>
          <a:custGeom>
            <a:avLst/>
            <a:gdLst>
              <a:gd name="T0" fmla="*/ 0 w 5745480"/>
              <a:gd name="T1" fmla="*/ 0 h 730810"/>
              <a:gd name="T2" fmla="*/ 952447 w 5745480"/>
              <a:gd name="T3" fmla="*/ 388322 h 730810"/>
              <a:gd name="T4" fmla="*/ 2682092 w 5745480"/>
              <a:gd name="T5" fmla="*/ 662432 h 730810"/>
              <a:gd name="T6" fmla="*/ 4206007 w 5745480"/>
              <a:gd name="T7" fmla="*/ 715731 h 730810"/>
              <a:gd name="T8" fmla="*/ 5745162 w 5745480"/>
              <a:gd name="T9" fmla="*/ 449235 h 7308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5480" h="730810">
                <a:moveTo>
                  <a:pt x="0" y="0"/>
                </a:moveTo>
                <a:cubicBezTo>
                  <a:pt x="252730" y="139065"/>
                  <a:pt x="505460" y="278130"/>
                  <a:pt x="952500" y="388620"/>
                </a:cubicBezTo>
                <a:cubicBezTo>
                  <a:pt x="1399540" y="499110"/>
                  <a:pt x="2139950" y="608330"/>
                  <a:pt x="2682240" y="662940"/>
                </a:cubicBezTo>
                <a:cubicBezTo>
                  <a:pt x="3224530" y="717550"/>
                  <a:pt x="3695700" y="751840"/>
                  <a:pt x="4206240" y="716280"/>
                </a:cubicBezTo>
                <a:cubicBezTo>
                  <a:pt x="4716780" y="680720"/>
                  <a:pt x="5492750" y="450850"/>
                  <a:pt x="5745480" y="449580"/>
                </a:cubicBezTo>
              </a:path>
            </a:pathLst>
          </a:custGeom>
          <a:noFill/>
          <a:ln w="19050" cap="flat" cmpd="sng">
            <a:solidFill>
              <a:srgbClr val="66FF33"/>
            </a:solidFill>
            <a:prstDash val="solid"/>
            <a:round/>
            <a:headEnd/>
            <a:tailEnd type="triangle" w="med" len="me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eaLnBrk="0" fontAlgn="base" hangingPunct="0">
              <a:spcBef>
                <a:spcPct val="0"/>
              </a:spcBef>
              <a:spcAft>
                <a:spcPct val="0"/>
              </a:spcAft>
            </a:pPr>
            <a:endParaRPr lang="en-US" sz="2400" smtClean="0">
              <a:solidFill>
                <a:prstClr val="black"/>
              </a:solidFill>
            </a:endParaRPr>
          </a:p>
        </p:txBody>
      </p:sp>
      <p:sp>
        <p:nvSpPr>
          <p:cNvPr id="66" name="TextBox 65"/>
          <p:cNvSpPr txBox="1"/>
          <p:nvPr/>
        </p:nvSpPr>
        <p:spPr>
          <a:xfrm>
            <a:off x="7065963" y="3444875"/>
            <a:ext cx="1936750" cy="40005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2000" dirty="0">
                <a:solidFill>
                  <a:prstClr val="white"/>
                </a:solidFill>
                <a:latin typeface="Calibri"/>
                <a:ea typeface="Calibri"/>
                <a:cs typeface="Calibri"/>
                <a:sym typeface="Calibri"/>
              </a:rPr>
              <a:t>Patient Concierge</a:t>
            </a:r>
          </a:p>
        </p:txBody>
      </p:sp>
      <p:sp>
        <p:nvSpPr>
          <p:cNvPr id="92" name="Oval 91"/>
          <p:cNvSpPr>
            <a:spLocks noChangeArrowheads="1"/>
          </p:cNvSpPr>
          <p:nvPr/>
        </p:nvSpPr>
        <p:spPr bwMode="auto">
          <a:xfrm>
            <a:off x="228600" y="34290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27" name="TextBox 26"/>
          <p:cNvSpPr txBox="1"/>
          <p:nvPr/>
        </p:nvSpPr>
        <p:spPr>
          <a:xfrm>
            <a:off x="301625" y="3405188"/>
            <a:ext cx="63500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Clinic Station</a:t>
            </a:r>
          </a:p>
        </p:txBody>
      </p:sp>
      <p:sp>
        <p:nvSpPr>
          <p:cNvPr id="94" name="Oval 93"/>
          <p:cNvSpPr>
            <a:spLocks noChangeArrowheads="1"/>
          </p:cNvSpPr>
          <p:nvPr/>
        </p:nvSpPr>
        <p:spPr bwMode="auto">
          <a:xfrm>
            <a:off x="3352800" y="16764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95" name="Oval 94"/>
          <p:cNvSpPr>
            <a:spLocks noChangeArrowheads="1"/>
          </p:cNvSpPr>
          <p:nvPr/>
        </p:nvSpPr>
        <p:spPr bwMode="auto">
          <a:xfrm>
            <a:off x="3581400" y="24384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43" name="TextBox 42"/>
          <p:cNvSpPr txBox="1"/>
          <p:nvPr/>
        </p:nvSpPr>
        <p:spPr>
          <a:xfrm>
            <a:off x="3540125" y="1641475"/>
            <a:ext cx="5016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Facebook</a:t>
            </a:r>
          </a:p>
        </p:txBody>
      </p:sp>
      <p:sp>
        <p:nvSpPr>
          <p:cNvPr id="51" name="TextBox 50"/>
          <p:cNvSpPr txBox="1"/>
          <p:nvPr/>
        </p:nvSpPr>
        <p:spPr>
          <a:xfrm>
            <a:off x="3773488" y="2457450"/>
            <a:ext cx="306387" cy="214313"/>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Yelp!</a:t>
            </a:r>
          </a:p>
        </p:txBody>
      </p:sp>
      <p:sp>
        <p:nvSpPr>
          <p:cNvPr id="96" name="Oval 95"/>
          <p:cNvSpPr>
            <a:spLocks noChangeArrowheads="1"/>
          </p:cNvSpPr>
          <p:nvPr/>
        </p:nvSpPr>
        <p:spPr bwMode="auto">
          <a:xfrm>
            <a:off x="3962400" y="28956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53" name="TextBox 52"/>
          <p:cNvSpPr txBox="1"/>
          <p:nvPr/>
        </p:nvSpPr>
        <p:spPr>
          <a:xfrm>
            <a:off x="4154488" y="2878138"/>
            <a:ext cx="3889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Google</a:t>
            </a:r>
          </a:p>
        </p:txBody>
      </p:sp>
      <p:sp>
        <p:nvSpPr>
          <p:cNvPr id="97" name="Oval 96"/>
          <p:cNvSpPr>
            <a:spLocks noChangeArrowheads="1"/>
          </p:cNvSpPr>
          <p:nvPr/>
        </p:nvSpPr>
        <p:spPr bwMode="auto">
          <a:xfrm>
            <a:off x="4495800" y="27432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44" name="TextBox 43"/>
          <p:cNvSpPr txBox="1"/>
          <p:nvPr/>
        </p:nvSpPr>
        <p:spPr>
          <a:xfrm>
            <a:off x="4662488" y="2732088"/>
            <a:ext cx="40005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Twitter</a:t>
            </a:r>
          </a:p>
        </p:txBody>
      </p:sp>
      <p:sp>
        <p:nvSpPr>
          <p:cNvPr id="98" name="Oval 97"/>
          <p:cNvSpPr>
            <a:spLocks noChangeArrowheads="1"/>
          </p:cNvSpPr>
          <p:nvPr/>
        </p:nvSpPr>
        <p:spPr bwMode="auto">
          <a:xfrm>
            <a:off x="990600" y="39624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71" name="TextBox 70"/>
          <p:cNvSpPr txBox="1"/>
          <p:nvPr/>
        </p:nvSpPr>
        <p:spPr>
          <a:xfrm>
            <a:off x="1141413" y="3917950"/>
            <a:ext cx="515937"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Pharmacy</a:t>
            </a:r>
          </a:p>
        </p:txBody>
      </p:sp>
      <p:sp>
        <p:nvSpPr>
          <p:cNvPr id="99" name="Oval 98"/>
          <p:cNvSpPr>
            <a:spLocks noChangeArrowheads="1"/>
          </p:cNvSpPr>
          <p:nvPr/>
        </p:nvSpPr>
        <p:spPr bwMode="auto">
          <a:xfrm>
            <a:off x="2819400" y="42672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38" name="TextBox 37"/>
          <p:cNvSpPr txBox="1"/>
          <p:nvPr/>
        </p:nvSpPr>
        <p:spPr>
          <a:xfrm>
            <a:off x="3048000" y="4235450"/>
            <a:ext cx="271463"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a:solidFill>
                  <a:prstClr val="white"/>
                </a:solidFill>
                <a:latin typeface="Calibri"/>
                <a:ea typeface="Calibri"/>
                <a:cs typeface="Calibri"/>
                <a:sym typeface="Calibri"/>
              </a:rPr>
              <a:t>FIRE</a:t>
            </a:r>
          </a:p>
        </p:txBody>
      </p:sp>
      <p:sp>
        <p:nvSpPr>
          <p:cNvPr id="100" name="Oval 99"/>
          <p:cNvSpPr>
            <a:spLocks noChangeArrowheads="1"/>
          </p:cNvSpPr>
          <p:nvPr/>
        </p:nvSpPr>
        <p:spPr bwMode="auto">
          <a:xfrm>
            <a:off x="4495800" y="4279900"/>
            <a:ext cx="719138" cy="215900"/>
          </a:xfrm>
          <a:prstGeom prst="ellipse">
            <a:avLst/>
          </a:prstGeom>
          <a:solidFill>
            <a:srgbClr val="66FF33"/>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0" fontAlgn="base" hangingPunct="0">
              <a:spcBef>
                <a:spcPct val="0"/>
              </a:spcBef>
              <a:spcAft>
                <a:spcPct val="0"/>
              </a:spcAft>
              <a:defRPr/>
            </a:pPr>
            <a:endParaRPr lang="en-US" sz="2400">
              <a:solidFill>
                <a:prstClr val="white"/>
              </a:solidFill>
            </a:endParaRPr>
          </a:p>
        </p:txBody>
      </p:sp>
      <p:sp>
        <p:nvSpPr>
          <p:cNvPr id="60" name="TextBox 59"/>
          <p:cNvSpPr txBox="1"/>
          <p:nvPr/>
        </p:nvSpPr>
        <p:spPr>
          <a:xfrm>
            <a:off x="4576763" y="4279900"/>
            <a:ext cx="571500" cy="215900"/>
          </a:xfrm>
          <a:prstGeom prst="rect">
            <a:avLst/>
          </a:prstGeom>
          <a:noFill/>
          <a:ln w="25400" cap="flat">
            <a:noFill/>
            <a:miter lim="400000"/>
          </a:ln>
          <a:effectLst/>
        </p:spPr>
        <p:style>
          <a:lnRef idx="0">
            <a:scrgbClr r="0" g="0" b="0"/>
          </a:lnRef>
          <a:fillRef idx="0">
            <a:scrgbClr r="0" g="0" b="0"/>
          </a:fillRef>
          <a:effectRef idx="0">
            <a:scrgbClr r="0" g="0" b="0"/>
          </a:effectRef>
          <a:fontRef idx="none"/>
        </p:style>
        <p:txBody>
          <a:bodyPr spcFirstLastPara="1" wrap="none" lIns="45720" rIns="45720" spcCol="38100">
            <a:spAutoFit/>
          </a:bodyPr>
          <a:lstStyle/>
          <a:p>
            <a:pPr algn="ctr" defTabSz="342900" eaLnBrk="0" fontAlgn="base" latinLnBrk="1" hangingPunct="0">
              <a:spcBef>
                <a:spcPct val="0"/>
              </a:spcBef>
              <a:spcAft>
                <a:spcPct val="0"/>
              </a:spcAft>
              <a:defRPr/>
            </a:pPr>
            <a:r>
              <a:rPr lang="en-US" sz="800" dirty="0" err="1">
                <a:solidFill>
                  <a:prstClr val="white"/>
                </a:solidFill>
                <a:latin typeface="Calibri"/>
                <a:ea typeface="Calibri"/>
                <a:cs typeface="Calibri"/>
                <a:sym typeface="Calibri"/>
              </a:rPr>
              <a:t>Wayfinding</a:t>
            </a:r>
            <a:endParaRPr lang="en-US" sz="800" dirty="0">
              <a:solidFill>
                <a:prstClr val="white"/>
              </a:solidFill>
              <a:latin typeface="Calibri"/>
              <a:ea typeface="Calibri"/>
              <a:cs typeface="Calibri"/>
              <a:sym typeface="Calibri"/>
            </a:endParaRPr>
          </a:p>
        </p:txBody>
      </p:sp>
    </p:spTree>
    <p:extLst>
      <p:ext uri="{BB962C8B-B14F-4D97-AF65-F5344CB8AC3E}">
        <p14:creationId xmlns:p14="http://schemas.microsoft.com/office/powerpoint/2010/main" val="1399749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4578"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24580"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2458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1115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a:spLocks noChangeArrowheads="1"/>
          </p:cNvSpPr>
          <p:nvPr/>
        </p:nvSpPr>
        <p:spPr bwMode="auto">
          <a:xfrm>
            <a:off x="-1752600" y="5715000"/>
            <a:ext cx="77724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defRPr/>
            </a:pPr>
            <a:r>
              <a:rPr lang="en-US" sz="4000" dirty="0">
                <a:solidFill>
                  <a:prstClr val="white"/>
                </a:solidFill>
              </a:rPr>
              <a:t>Patient Concierge</a:t>
            </a:r>
            <a:endParaRPr lang="en-US" sz="4400" dirty="0">
              <a:solidFill>
                <a:srgbClr val="63666A"/>
              </a:solidFill>
              <a:latin typeface="Minion" charset="0"/>
            </a:endParaRPr>
          </a:p>
        </p:txBody>
      </p:sp>
    </p:spTree>
    <p:extLst>
      <p:ext uri="{BB962C8B-B14F-4D97-AF65-F5344CB8AC3E}">
        <p14:creationId xmlns:p14="http://schemas.microsoft.com/office/powerpoint/2010/main" val="3178581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5602"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25604"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2560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8357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6626"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26628"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2662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0328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7650"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27652"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2765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7148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8674"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28676"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2867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8228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a:t>
            </a:r>
            <a:endParaRPr lang="en-US" dirty="0"/>
          </a:p>
        </p:txBody>
      </p:sp>
      <p:sp>
        <p:nvSpPr>
          <p:cNvPr id="3" name="Content Placeholder 2"/>
          <p:cNvSpPr>
            <a:spLocks noGrp="1"/>
          </p:cNvSpPr>
          <p:nvPr>
            <p:ph idx="1"/>
          </p:nvPr>
        </p:nvSpPr>
        <p:spPr>
          <a:xfrm>
            <a:off x="457200" y="1752600"/>
            <a:ext cx="8229600" cy="2590800"/>
          </a:xfrm>
        </p:spPr>
        <p:txBody>
          <a:bodyPr/>
          <a:lstStyle/>
          <a:p>
            <a:pPr marL="0" indent="0" algn="ctr" eaLnBrk="1" hangingPunct="1">
              <a:spcBef>
                <a:spcPts val="1200"/>
              </a:spcBef>
              <a:buFont typeface="Arial" charset="0"/>
              <a:buNone/>
              <a:defRPr/>
            </a:pPr>
            <a:r>
              <a:rPr lang="en-US" sz="4000" dirty="0">
                <a:latin typeface="Arial" charset="0"/>
                <a:cs typeface="Arial" charset="0"/>
                <a:sym typeface="Arial" charset="0"/>
              </a:rPr>
              <a:t>Please </a:t>
            </a:r>
            <a:r>
              <a:rPr lang="en-US" sz="4000" dirty="0" smtClean="0">
                <a:latin typeface="Arial" charset="0"/>
                <a:cs typeface="Arial" charset="0"/>
                <a:sym typeface="Arial" charset="0"/>
              </a:rPr>
              <a:t>mute your line</a:t>
            </a:r>
            <a:r>
              <a:rPr lang="en-US" sz="4000" dirty="0">
                <a:latin typeface="Arial" charset="0"/>
                <a:cs typeface="Arial" charset="0"/>
                <a:sym typeface="Arial" charset="0"/>
              </a:rPr>
              <a:t> </a:t>
            </a:r>
            <a:r>
              <a:rPr lang="en-US" sz="4000" dirty="0" smtClean="0">
                <a:latin typeface="Arial" charset="0"/>
                <a:cs typeface="Arial" charset="0"/>
                <a:sym typeface="Arial" charset="0"/>
              </a:rPr>
              <a:t>when </a:t>
            </a:r>
            <a:r>
              <a:rPr lang="en-US" sz="4000" dirty="0">
                <a:latin typeface="Arial" charset="0"/>
                <a:cs typeface="Arial" charset="0"/>
                <a:sym typeface="Arial" charset="0"/>
              </a:rPr>
              <a:t>not speaking  </a:t>
            </a:r>
            <a:endParaRPr lang="en-US" sz="4000" dirty="0">
              <a:latin typeface="Arial" charset="0"/>
              <a:sym typeface="Arial" charset="0"/>
            </a:endParaRPr>
          </a:p>
          <a:p>
            <a:pPr marL="0" indent="0" algn="ctr" eaLnBrk="1" hangingPunct="1">
              <a:spcBef>
                <a:spcPts val="1200"/>
              </a:spcBef>
              <a:buFont typeface="Arial" charset="0"/>
              <a:buNone/>
              <a:defRPr/>
            </a:pPr>
            <a:r>
              <a:rPr lang="en-US" sz="4000" dirty="0">
                <a:latin typeface="Arial" charset="0"/>
                <a:cs typeface="Arial" charset="0"/>
                <a:sym typeface="Arial" charset="0"/>
              </a:rPr>
              <a:t>(* 6 to mute, *7 to unmute</a:t>
            </a:r>
            <a:r>
              <a:rPr lang="en-US" sz="4000" dirty="0" smtClean="0">
                <a:latin typeface="Arial" charset="0"/>
                <a:cs typeface="Arial" charset="0"/>
                <a:sym typeface="Arial" charset="0"/>
              </a:rPr>
              <a:t>)</a:t>
            </a:r>
          </a:p>
          <a:p>
            <a:pPr marL="0" indent="0" algn="ctr" eaLnBrk="1" hangingPunct="1">
              <a:spcBef>
                <a:spcPts val="1200"/>
              </a:spcBef>
              <a:buFont typeface="Arial" charset="0"/>
              <a:buNone/>
              <a:defRPr/>
            </a:pPr>
            <a:endParaRPr lang="en-US" sz="4000" dirty="0">
              <a:latin typeface="Arial" charset="0"/>
              <a:cs typeface="Arial" charset="0"/>
              <a:sym typeface="Arial" charset="0"/>
            </a:endParaRPr>
          </a:p>
          <a:p>
            <a:pPr marL="0" indent="0" algn="ctr" eaLnBrk="1" hangingPunct="1">
              <a:spcBef>
                <a:spcPts val="1200"/>
              </a:spcBef>
              <a:buNone/>
              <a:defRPr/>
            </a:pPr>
            <a:r>
              <a:rPr lang="en-US" sz="4000" dirty="0">
                <a:latin typeface="Arial" charset="0"/>
                <a:cs typeface="Arial" charset="0"/>
                <a:sym typeface="Arial" charset="0"/>
              </a:rPr>
              <a:t>This call is being </a:t>
            </a:r>
            <a:r>
              <a:rPr lang="en-US" sz="4000" dirty="0" smtClean="0">
                <a:latin typeface="Arial" charset="0"/>
                <a:cs typeface="Arial" charset="0"/>
                <a:sym typeface="Arial" charset="0"/>
              </a:rPr>
              <a:t>recorded</a:t>
            </a:r>
          </a:p>
          <a:p>
            <a:pPr marL="0" indent="0" algn="ctr" eaLnBrk="1" hangingPunct="1">
              <a:spcBef>
                <a:spcPts val="1200"/>
              </a:spcBef>
              <a:buNone/>
              <a:defRPr/>
            </a:pPr>
            <a:endParaRPr lang="en-US" sz="4000" dirty="0">
              <a:latin typeface="Arial" charset="0"/>
              <a:sym typeface="Arial" charset="0"/>
            </a:endParaRPr>
          </a:p>
          <a:p>
            <a:pPr marL="0" indent="0" algn="ctr" eaLnBrk="1" hangingPunct="1">
              <a:spcBef>
                <a:spcPts val="1200"/>
              </a:spcBef>
              <a:buFont typeface="Arial" charset="0"/>
              <a:buNone/>
              <a:defRPr/>
            </a:pPr>
            <a:endParaRPr lang="en-US" sz="4800" i="1" dirty="0">
              <a:latin typeface="Arial" charset="0"/>
              <a:sym typeface="Arial" charset="0"/>
            </a:endParaRPr>
          </a:p>
          <a:p>
            <a:pPr marL="0" indent="0">
              <a:buNone/>
            </a:pPr>
            <a:endParaRPr lang="en-US" dirty="0"/>
          </a:p>
        </p:txBody>
      </p:sp>
    </p:spTree>
    <p:extLst>
      <p:ext uri="{BB962C8B-B14F-4D97-AF65-F5344CB8AC3E}">
        <p14:creationId xmlns:p14="http://schemas.microsoft.com/office/powerpoint/2010/main" val="4009042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29698"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29700"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2970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498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0722"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0724"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0725"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811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1746"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1748"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174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965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2770"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2772"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277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0761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3794"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3796"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379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4638" y="311150"/>
            <a:ext cx="350996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7321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4818"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4820"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
        <p:nvSpPr>
          <p:cNvPr id="6" name="Rectangle 5"/>
          <p:cNvSpPr>
            <a:spLocks noChangeArrowheads="1"/>
          </p:cNvSpPr>
          <p:nvPr/>
        </p:nvSpPr>
        <p:spPr bwMode="auto">
          <a:xfrm>
            <a:off x="685800" y="2362200"/>
            <a:ext cx="77724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defRPr/>
            </a:pPr>
            <a:r>
              <a:rPr lang="en-US" sz="4000" dirty="0">
                <a:solidFill>
                  <a:prstClr val="white"/>
                </a:solidFill>
              </a:rPr>
              <a:t>Cognitive Claims</a:t>
            </a:r>
            <a:endParaRPr lang="en-US" sz="4400" dirty="0">
              <a:solidFill>
                <a:srgbClr val="63666A"/>
              </a:solidFill>
              <a:latin typeface="Minion" charset="0"/>
            </a:endParaRPr>
          </a:p>
        </p:txBody>
      </p:sp>
    </p:spTree>
    <p:extLst>
      <p:ext uri="{BB962C8B-B14F-4D97-AF65-F5344CB8AC3E}">
        <p14:creationId xmlns:p14="http://schemas.microsoft.com/office/powerpoint/2010/main" val="2125252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5842"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5844"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5845"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218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6866"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6868"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686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170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7890"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7892"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789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141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8914"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8916"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891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615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Analytics Co-Chairs</a:t>
            </a:r>
            <a:endParaRPr lang="en-US" dirty="0"/>
          </a:p>
        </p:txBody>
      </p:sp>
      <p:sp>
        <p:nvSpPr>
          <p:cNvPr id="3" name="Content Placeholder 2"/>
          <p:cNvSpPr>
            <a:spLocks noGrp="1"/>
          </p:cNvSpPr>
          <p:nvPr>
            <p:ph idx="1"/>
          </p:nvPr>
        </p:nvSpPr>
        <p:spPr/>
        <p:txBody>
          <a:bodyPr/>
          <a:lstStyle/>
          <a:p>
            <a:r>
              <a:rPr lang="en-US" dirty="0"/>
              <a:t>Chris Leggett</a:t>
            </a:r>
          </a:p>
          <a:p>
            <a:pPr marL="457200" lvl="1" indent="0">
              <a:buNone/>
            </a:pPr>
            <a:r>
              <a:rPr lang="en-US" dirty="0"/>
              <a:t>Director, </a:t>
            </a:r>
            <a:r>
              <a:rPr lang="en-US" dirty="0" smtClean="0"/>
              <a:t>U.S. </a:t>
            </a:r>
            <a:r>
              <a:rPr lang="en-US" dirty="0"/>
              <a:t>Public Policy</a:t>
            </a:r>
          </a:p>
          <a:p>
            <a:pPr marL="457200" lvl="1" indent="0">
              <a:buNone/>
            </a:pPr>
            <a:r>
              <a:rPr lang="en-US" dirty="0"/>
              <a:t>GlaxoSmithKline </a:t>
            </a:r>
          </a:p>
          <a:p>
            <a:pPr marL="0" indent="0">
              <a:buNone/>
            </a:pPr>
            <a:endParaRPr lang="en-US" dirty="0" smtClean="0"/>
          </a:p>
          <a:p>
            <a:r>
              <a:rPr lang="en-US" dirty="0" smtClean="0"/>
              <a:t>Steven </a:t>
            </a:r>
            <a:r>
              <a:rPr lang="en-US" dirty="0"/>
              <a:t>E. </a:t>
            </a:r>
            <a:r>
              <a:rPr lang="en-US" dirty="0" err="1"/>
              <a:t>Waldren</a:t>
            </a:r>
            <a:r>
              <a:rPr lang="en-US" dirty="0"/>
              <a:t>, M.D., M.S. </a:t>
            </a:r>
          </a:p>
          <a:p>
            <a:pPr marL="457200" lvl="1" indent="0">
              <a:buNone/>
            </a:pPr>
            <a:r>
              <a:rPr lang="en-US" dirty="0"/>
              <a:t>Director, Alliance for eHealth Innovation </a:t>
            </a:r>
          </a:p>
          <a:p>
            <a:pPr marL="400050" lvl="1" indent="0">
              <a:buNone/>
            </a:pPr>
            <a:r>
              <a:rPr lang="en-US" dirty="0" smtClean="0"/>
              <a:t>American </a:t>
            </a:r>
            <a:r>
              <a:rPr lang="en-US" dirty="0"/>
              <a:t>Academy of Family </a:t>
            </a:r>
            <a:r>
              <a:rPr lang="en-US" dirty="0" smtClean="0"/>
              <a:t>Physicians</a:t>
            </a:r>
          </a:p>
          <a:p>
            <a:pPr marL="400050" lvl="1" indent="0">
              <a:buNone/>
            </a:pPr>
            <a:endParaRPr lang="en-US" dirty="0"/>
          </a:p>
        </p:txBody>
      </p:sp>
    </p:spTree>
    <p:extLst>
      <p:ext uri="{BB962C8B-B14F-4D97-AF65-F5344CB8AC3E}">
        <p14:creationId xmlns:p14="http://schemas.microsoft.com/office/powerpoint/2010/main" val="4289269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39938"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39940"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pic>
        <p:nvPicPr>
          <p:cNvPr id="399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447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324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40962"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
        <p:nvSpPr>
          <p:cNvPr id="40963" name="Rectangle 4"/>
          <p:cNvSpPr>
            <a:spLocks noGrp="1" noChangeArrowheads="1"/>
          </p:cNvSpPr>
          <p:nvPr>
            <p:ph type="ctrTitle"/>
          </p:nvPr>
        </p:nvSpPr>
        <p:spPr>
          <a:xfrm>
            <a:off x="0" y="5867400"/>
            <a:ext cx="9144000" cy="990600"/>
          </a:xfrm>
        </p:spPr>
        <p:txBody>
          <a:bodyPr/>
          <a:lstStyle/>
          <a:p>
            <a:pPr eaLnBrk="1" hangingPunct="1"/>
            <a:r>
              <a:rPr lang="en-US" altLang="en-US" sz="1800" smtClean="0">
                <a:solidFill>
                  <a:schemeClr val="bg1"/>
                </a:solidFill>
              </a:rPr>
              <a:t>www.mdanderson.org   •  www.mdanderson.org/ask</a:t>
            </a:r>
            <a:r>
              <a:rPr lang="en-US" altLang="en-US" sz="1800" smtClean="0">
                <a:solidFill>
                  <a:schemeClr val="tx1"/>
                </a:solidFill>
              </a:rPr>
              <a:t/>
            </a:r>
            <a:br>
              <a:rPr lang="en-US" altLang="en-US" sz="1800" smtClean="0">
                <a:solidFill>
                  <a:schemeClr val="tx1"/>
                </a:solidFill>
              </a:rPr>
            </a:br>
            <a:r>
              <a:rPr lang="en-US" altLang="en-US" sz="1800" smtClean="0">
                <a:solidFill>
                  <a:schemeClr val="tx1"/>
                </a:solidFill>
              </a:rPr>
              <a:t> </a:t>
            </a:r>
            <a:r>
              <a:rPr lang="en-US" altLang="en-US" sz="1800" smtClean="0">
                <a:solidFill>
                  <a:schemeClr val="bg1"/>
                </a:solidFill>
              </a:rPr>
              <a:t>1-877-MDA-6789</a:t>
            </a:r>
            <a:endParaRPr lang="en-US" altLang="en-US" sz="1800" smtClean="0">
              <a:solidFill>
                <a:schemeClr val="tx1"/>
              </a:solidFill>
              <a:latin typeface="Univers 55" charset="0"/>
            </a:endParaRPr>
          </a:p>
        </p:txBody>
      </p:sp>
      <p:pic>
        <p:nvPicPr>
          <p:cNvPr id="40964" name="Picture 5" descr="MDACC_Rev_RGB_TC_tag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05000"/>
            <a:ext cx="4313238"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3814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eHI</a:t>
            </a:r>
            <a:r>
              <a:rPr lang="en-US" dirty="0" smtClean="0"/>
              <a:t> Data Analytics Community</a:t>
            </a:r>
            <a:endParaRPr lang="en-US" dirty="0"/>
          </a:p>
        </p:txBody>
      </p:sp>
      <p:sp>
        <p:nvSpPr>
          <p:cNvPr id="3" name="Content Placeholder 2"/>
          <p:cNvSpPr>
            <a:spLocks noGrp="1"/>
          </p:cNvSpPr>
          <p:nvPr>
            <p:ph idx="1"/>
          </p:nvPr>
        </p:nvSpPr>
        <p:spPr/>
        <p:txBody>
          <a:bodyPr/>
          <a:lstStyle/>
          <a:p>
            <a:r>
              <a:rPr lang="en-US" dirty="0" err="1" smtClean="0"/>
              <a:t>eHI</a:t>
            </a:r>
            <a:r>
              <a:rPr lang="en-US" dirty="0" smtClean="0"/>
              <a:t> is creating a LinkedIn group for the Data Workgroup participants.</a:t>
            </a:r>
          </a:p>
          <a:p>
            <a:r>
              <a:rPr lang="en-US" dirty="0" smtClean="0"/>
              <a:t>This will provide an opportunity to connect</a:t>
            </a:r>
            <a:r>
              <a:rPr lang="en-US" dirty="0"/>
              <a:t>, network, and learn with </a:t>
            </a:r>
            <a:r>
              <a:rPr lang="en-US" dirty="0" smtClean="0"/>
              <a:t>other </a:t>
            </a:r>
            <a:r>
              <a:rPr lang="en-US" dirty="0" err="1" smtClean="0"/>
              <a:t>eHI</a:t>
            </a:r>
            <a:r>
              <a:rPr lang="en-US" dirty="0" smtClean="0"/>
              <a:t> members</a:t>
            </a:r>
            <a:endParaRPr lang="en-US" dirty="0"/>
          </a:p>
          <a:p>
            <a:r>
              <a:rPr lang="en-US" dirty="0"/>
              <a:t>Details to connect will be provided </a:t>
            </a:r>
          </a:p>
          <a:p>
            <a:endParaRPr lang="en-US" dirty="0"/>
          </a:p>
        </p:txBody>
      </p:sp>
    </p:spTree>
    <p:extLst>
      <p:ext uri="{BB962C8B-B14F-4D97-AF65-F5344CB8AC3E}">
        <p14:creationId xmlns:p14="http://schemas.microsoft.com/office/powerpoint/2010/main" val="3281958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Workgroup Discussion</a:t>
            </a:r>
            <a:endParaRPr lang="en-US" dirty="0"/>
          </a:p>
        </p:txBody>
      </p:sp>
      <p:sp>
        <p:nvSpPr>
          <p:cNvPr id="3" name="Content Placeholder 2"/>
          <p:cNvSpPr>
            <a:spLocks noGrp="1"/>
          </p:cNvSpPr>
          <p:nvPr>
            <p:ph idx="1"/>
          </p:nvPr>
        </p:nvSpPr>
        <p:spPr/>
        <p:txBody>
          <a:bodyPr/>
          <a:lstStyle/>
          <a:p>
            <a:r>
              <a:rPr lang="en-US" dirty="0" smtClean="0"/>
              <a:t>Review of Workgroup plan, deliverables for 2015 and timeline</a:t>
            </a:r>
          </a:p>
          <a:p>
            <a:r>
              <a:rPr lang="en-US" dirty="0" smtClean="0"/>
              <a:t>Review survey questions</a:t>
            </a:r>
          </a:p>
          <a:p>
            <a:r>
              <a:rPr lang="en-US" dirty="0" smtClean="0"/>
              <a:t>Timeline</a:t>
            </a:r>
          </a:p>
          <a:p>
            <a:endParaRPr lang="en-US" dirty="0" smtClean="0"/>
          </a:p>
          <a:p>
            <a:endParaRPr lang="en-US" dirty="0"/>
          </a:p>
        </p:txBody>
      </p:sp>
    </p:spTree>
    <p:extLst>
      <p:ext uri="{BB962C8B-B14F-4D97-AF65-F5344CB8AC3E}">
        <p14:creationId xmlns:p14="http://schemas.microsoft.com/office/powerpoint/2010/main" val="957730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Workgroup Deliverables</a:t>
            </a:r>
            <a:endParaRPr lang="en-US" dirty="0"/>
          </a:p>
        </p:txBody>
      </p:sp>
      <p:sp>
        <p:nvSpPr>
          <p:cNvPr id="3" name="Content Placeholder 2"/>
          <p:cNvSpPr>
            <a:spLocks noGrp="1"/>
          </p:cNvSpPr>
          <p:nvPr>
            <p:ph idx="1"/>
          </p:nvPr>
        </p:nvSpPr>
        <p:spPr/>
        <p:txBody>
          <a:bodyPr/>
          <a:lstStyle/>
          <a:p>
            <a:r>
              <a:rPr lang="en-US" sz="2800" dirty="0" smtClean="0"/>
              <a:t>Develop </a:t>
            </a:r>
            <a:r>
              <a:rPr lang="en-US" sz="2800" dirty="0"/>
              <a:t>a report/toolkit that explores the current best practices for sharing data with 3rd parties and build consensus around appropriate secondary data uses</a:t>
            </a:r>
            <a:r>
              <a:rPr lang="en-US" sz="2800" dirty="0" smtClean="0"/>
              <a:t>.</a:t>
            </a:r>
          </a:p>
          <a:p>
            <a:r>
              <a:rPr lang="en-US" sz="2800" dirty="0" smtClean="0"/>
              <a:t>To include:</a:t>
            </a:r>
          </a:p>
          <a:p>
            <a:pPr lvl="1"/>
            <a:r>
              <a:rPr lang="en-US" sz="2000" dirty="0"/>
              <a:t>access to data and the use of predictive analytics.  </a:t>
            </a:r>
          </a:p>
          <a:p>
            <a:pPr lvl="1"/>
            <a:r>
              <a:rPr lang="en-US" sz="2000" dirty="0"/>
              <a:t>access to data and the growing role of analytics in driving value-based healthcare </a:t>
            </a:r>
          </a:p>
          <a:p>
            <a:pPr lvl="1"/>
            <a:r>
              <a:rPr lang="en-US" sz="2000" dirty="0"/>
              <a:t>examples that demonstrate the use of analytics in identifying patients at risk, aligning appropriate interventions, and improving health outcomes</a:t>
            </a:r>
          </a:p>
          <a:p>
            <a:endParaRPr lang="en-US" dirty="0" smtClean="0"/>
          </a:p>
          <a:p>
            <a:endParaRPr lang="en-US" dirty="0"/>
          </a:p>
        </p:txBody>
      </p:sp>
    </p:spTree>
    <p:extLst>
      <p:ext uri="{BB962C8B-B14F-4D97-AF65-F5344CB8AC3E}">
        <p14:creationId xmlns:p14="http://schemas.microsoft.com/office/powerpoint/2010/main" val="3547231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Group Plan </a:t>
            </a:r>
            <a:endParaRPr lang="en-US" dirty="0"/>
          </a:p>
        </p:txBody>
      </p:sp>
      <p:sp>
        <p:nvSpPr>
          <p:cNvPr id="3" name="Content Placeholder 2"/>
          <p:cNvSpPr>
            <a:spLocks noGrp="1"/>
          </p:cNvSpPr>
          <p:nvPr>
            <p:ph idx="1"/>
          </p:nvPr>
        </p:nvSpPr>
        <p:spPr>
          <a:xfrm>
            <a:off x="457200" y="1524000"/>
            <a:ext cx="8229600" cy="4724400"/>
          </a:xfrm>
        </p:spPr>
        <p:txBody>
          <a:bodyPr/>
          <a:lstStyle/>
          <a:p>
            <a:r>
              <a:rPr lang="en-US" sz="2400" dirty="0"/>
              <a:t>Determine scope of practices to </a:t>
            </a:r>
            <a:r>
              <a:rPr lang="en-US" sz="2400" dirty="0" smtClean="0"/>
              <a:t>research </a:t>
            </a:r>
          </a:p>
          <a:p>
            <a:r>
              <a:rPr lang="en-US" sz="2400" dirty="0" smtClean="0"/>
              <a:t>Identify sources for outreach</a:t>
            </a:r>
          </a:p>
          <a:p>
            <a:r>
              <a:rPr lang="en-US" sz="2400" dirty="0" smtClean="0"/>
              <a:t>Determine information to be included in use case scenarios</a:t>
            </a:r>
          </a:p>
          <a:p>
            <a:r>
              <a:rPr lang="en-US" sz="2400" dirty="0" smtClean="0"/>
              <a:t>Develop outreach communication to both </a:t>
            </a:r>
            <a:r>
              <a:rPr lang="en-US" sz="2400" dirty="0" err="1" smtClean="0"/>
              <a:t>eHI</a:t>
            </a:r>
            <a:r>
              <a:rPr lang="en-US" sz="2400" dirty="0" smtClean="0"/>
              <a:t> members and community</a:t>
            </a:r>
          </a:p>
          <a:p>
            <a:r>
              <a:rPr lang="en-US" sz="2400" dirty="0" smtClean="0"/>
              <a:t>Define </a:t>
            </a:r>
            <a:r>
              <a:rPr lang="en-US" sz="2400" dirty="0"/>
              <a:t>framework for categorizing and assessing best practices</a:t>
            </a:r>
          </a:p>
          <a:p>
            <a:r>
              <a:rPr lang="en-US" sz="2400" dirty="0" smtClean="0"/>
              <a:t>Collect and assess best practices </a:t>
            </a:r>
          </a:p>
          <a:p>
            <a:r>
              <a:rPr lang="en-US" sz="2400" dirty="0"/>
              <a:t>Develop Use Case Selection Criteria</a:t>
            </a:r>
          </a:p>
          <a:p>
            <a:r>
              <a:rPr lang="en-US" sz="2400" dirty="0" smtClean="0"/>
              <a:t>Develop report</a:t>
            </a:r>
            <a:endParaRPr lang="en-US" sz="2400" dirty="0"/>
          </a:p>
          <a:p>
            <a:endParaRPr lang="en-US" sz="2400" dirty="0" smtClean="0"/>
          </a:p>
          <a:p>
            <a:endParaRPr lang="en-US" dirty="0" smtClean="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689180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457200" y="1524000"/>
            <a:ext cx="8229600" cy="4724400"/>
          </a:xfrm>
        </p:spPr>
        <p:txBody>
          <a:bodyPr/>
          <a:lstStyle/>
          <a:p>
            <a:r>
              <a:rPr lang="en-US" sz="2400" dirty="0" smtClean="0"/>
              <a:t>August</a:t>
            </a:r>
          </a:p>
          <a:p>
            <a:pPr lvl="1"/>
            <a:r>
              <a:rPr lang="en-US" sz="2000" dirty="0"/>
              <a:t>Work Group Charge and Timeline</a:t>
            </a:r>
          </a:p>
          <a:p>
            <a:pPr lvl="1"/>
            <a:r>
              <a:rPr lang="en-US" sz="2000" dirty="0" smtClean="0"/>
              <a:t>Determine Scope </a:t>
            </a:r>
            <a:r>
              <a:rPr lang="en-US" sz="2000" dirty="0"/>
              <a:t>of Practices to Research</a:t>
            </a:r>
          </a:p>
          <a:p>
            <a:pPr lvl="1"/>
            <a:r>
              <a:rPr lang="en-US" sz="2000" dirty="0" smtClean="0"/>
              <a:t>Identify Sources </a:t>
            </a:r>
            <a:r>
              <a:rPr lang="en-US" sz="2000" dirty="0"/>
              <a:t>of Best </a:t>
            </a:r>
            <a:r>
              <a:rPr lang="en-US" sz="2000" dirty="0" smtClean="0"/>
              <a:t>Practices</a:t>
            </a:r>
          </a:p>
          <a:p>
            <a:pPr lvl="1"/>
            <a:r>
              <a:rPr lang="en-US" sz="2000" dirty="0"/>
              <a:t>Develop a draft </a:t>
            </a:r>
            <a:r>
              <a:rPr lang="en-US" sz="2000" dirty="0" smtClean="0"/>
              <a:t>profile – information to be included in use case </a:t>
            </a:r>
          </a:p>
          <a:p>
            <a:endParaRPr lang="en-US" sz="2400" dirty="0" smtClean="0"/>
          </a:p>
          <a:p>
            <a:r>
              <a:rPr lang="en-US" sz="2400" dirty="0" smtClean="0"/>
              <a:t>September</a:t>
            </a:r>
            <a:endParaRPr lang="en-US" sz="2000" dirty="0" smtClean="0"/>
          </a:p>
          <a:p>
            <a:pPr lvl="1"/>
            <a:r>
              <a:rPr lang="en-US" sz="2000" dirty="0" smtClean="0"/>
              <a:t>Review and Complete profile</a:t>
            </a:r>
          </a:p>
          <a:p>
            <a:pPr lvl="1"/>
            <a:r>
              <a:rPr lang="en-US" sz="2000" dirty="0" smtClean="0"/>
              <a:t>Develop </a:t>
            </a:r>
            <a:r>
              <a:rPr lang="en-US" sz="2000" dirty="0"/>
              <a:t>communication for outreach</a:t>
            </a:r>
          </a:p>
          <a:p>
            <a:pPr lvl="1"/>
            <a:r>
              <a:rPr lang="en-US" sz="2000" dirty="0"/>
              <a:t>Begin outreach</a:t>
            </a:r>
          </a:p>
          <a:p>
            <a:pPr lvl="1"/>
            <a:r>
              <a:rPr lang="en-US" sz="2000" dirty="0" smtClean="0"/>
              <a:t>Develop Framework </a:t>
            </a:r>
            <a:r>
              <a:rPr lang="en-US" sz="2000" dirty="0"/>
              <a:t>for Assessing Best Practices</a:t>
            </a:r>
          </a:p>
          <a:p>
            <a:pPr marL="0" indent="0">
              <a:buNone/>
            </a:pPr>
            <a:endParaRPr lang="en-US" dirty="0" smtClean="0"/>
          </a:p>
          <a:p>
            <a:endParaRPr lang="en-US" dirty="0" smtClean="0"/>
          </a:p>
        </p:txBody>
      </p:sp>
    </p:spTree>
    <p:extLst>
      <p:ext uri="{BB962C8B-B14F-4D97-AF65-F5344CB8AC3E}">
        <p14:creationId xmlns:p14="http://schemas.microsoft.com/office/powerpoint/2010/main" val="567429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p:txBody>
          <a:bodyPr/>
          <a:lstStyle/>
          <a:p>
            <a:r>
              <a:rPr lang="en-US" sz="2000" dirty="0" smtClean="0"/>
              <a:t>October</a:t>
            </a:r>
          </a:p>
          <a:p>
            <a:pPr lvl="1"/>
            <a:r>
              <a:rPr lang="en-US" sz="2000" dirty="0" smtClean="0"/>
              <a:t>Continue Outreach</a:t>
            </a:r>
          </a:p>
          <a:p>
            <a:pPr lvl="1"/>
            <a:endParaRPr lang="en-US" sz="2000" dirty="0" smtClean="0"/>
          </a:p>
          <a:p>
            <a:r>
              <a:rPr lang="en-US" sz="2000" dirty="0" smtClean="0"/>
              <a:t>November</a:t>
            </a:r>
          </a:p>
          <a:p>
            <a:pPr lvl="1"/>
            <a:r>
              <a:rPr lang="en-US" sz="2000" dirty="0" smtClean="0"/>
              <a:t>Compile best practices</a:t>
            </a:r>
          </a:p>
          <a:p>
            <a:pPr marL="457200" lvl="1" indent="0">
              <a:buNone/>
            </a:pPr>
            <a:endParaRPr lang="en-US" sz="2000" dirty="0" smtClean="0"/>
          </a:p>
          <a:p>
            <a:r>
              <a:rPr lang="en-US" sz="2000" dirty="0" smtClean="0"/>
              <a:t>December</a:t>
            </a:r>
          </a:p>
          <a:p>
            <a:pPr lvl="1"/>
            <a:r>
              <a:rPr lang="en-US" sz="2000" dirty="0" smtClean="0"/>
              <a:t>Assess best practices</a:t>
            </a:r>
          </a:p>
          <a:p>
            <a:pPr lvl="1"/>
            <a:r>
              <a:rPr lang="en-US" sz="2000" dirty="0" smtClean="0"/>
              <a:t>Develop toolkit</a:t>
            </a:r>
          </a:p>
          <a:p>
            <a:pPr lvl="1"/>
            <a:endParaRPr lang="en-US" sz="2000" dirty="0"/>
          </a:p>
          <a:p>
            <a:r>
              <a:rPr lang="en-US" sz="2000" dirty="0" smtClean="0"/>
              <a:t>January</a:t>
            </a:r>
          </a:p>
          <a:p>
            <a:pPr lvl="1"/>
            <a:r>
              <a:rPr lang="en-US" sz="2000" dirty="0" smtClean="0"/>
              <a:t>Prepare for </a:t>
            </a:r>
            <a:r>
              <a:rPr lang="en-US" sz="2000" dirty="0" err="1" smtClean="0"/>
              <a:t>eHI</a:t>
            </a:r>
            <a:r>
              <a:rPr lang="en-US" sz="2000" dirty="0" smtClean="0"/>
              <a:t> 2020 Conference February 2016</a:t>
            </a:r>
          </a:p>
        </p:txBody>
      </p:sp>
    </p:spTree>
    <p:extLst>
      <p:ext uri="{BB962C8B-B14F-4D97-AF65-F5344CB8AC3E}">
        <p14:creationId xmlns:p14="http://schemas.microsoft.com/office/powerpoint/2010/main" val="1629372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Survey</a:t>
            </a:r>
            <a:endParaRPr lang="en-US" dirty="0"/>
          </a:p>
        </p:txBody>
      </p:sp>
      <p:sp>
        <p:nvSpPr>
          <p:cNvPr id="3" name="Content Placeholder 2"/>
          <p:cNvSpPr>
            <a:spLocks noGrp="1"/>
          </p:cNvSpPr>
          <p:nvPr>
            <p:ph idx="1"/>
          </p:nvPr>
        </p:nvSpPr>
        <p:spPr/>
        <p:txBody>
          <a:bodyPr/>
          <a:lstStyle/>
          <a:p>
            <a:pPr lvl="0"/>
            <a:r>
              <a:rPr lang="en-US" sz="1200" dirty="0"/>
              <a:t>Contact Person</a:t>
            </a:r>
          </a:p>
          <a:p>
            <a:pPr lvl="0"/>
            <a:r>
              <a:rPr lang="en-US" sz="1200" dirty="0"/>
              <a:t>Type of organization </a:t>
            </a:r>
          </a:p>
          <a:p>
            <a:pPr lvl="0"/>
            <a:r>
              <a:rPr lang="en-US" sz="1200" dirty="0"/>
              <a:t>Executive Summary</a:t>
            </a:r>
          </a:p>
          <a:p>
            <a:pPr lvl="0"/>
            <a:r>
              <a:rPr lang="en-US" sz="1200" dirty="0"/>
              <a:t>Implementation</a:t>
            </a:r>
          </a:p>
          <a:p>
            <a:pPr lvl="1"/>
            <a:r>
              <a:rPr lang="en-US" sz="1200" dirty="0"/>
              <a:t>What data sets did you use?</a:t>
            </a:r>
          </a:p>
          <a:p>
            <a:pPr lvl="1"/>
            <a:r>
              <a:rPr lang="en-US" sz="1200" dirty="0"/>
              <a:t>What analysis was conducted?</a:t>
            </a:r>
          </a:p>
          <a:p>
            <a:pPr lvl="1"/>
            <a:r>
              <a:rPr lang="en-US" sz="1200" dirty="0"/>
              <a:t>What questions were you trying to address?</a:t>
            </a:r>
          </a:p>
          <a:p>
            <a:pPr lvl="1"/>
            <a:r>
              <a:rPr lang="en-US" sz="1200" dirty="0"/>
              <a:t>Who conducted the analysis?</a:t>
            </a:r>
          </a:p>
          <a:p>
            <a:pPr lvl="1"/>
            <a:r>
              <a:rPr lang="en-US" sz="1200" dirty="0"/>
              <a:t>How was the analysis used/implemented? By whom? What processes were changed? Etc.</a:t>
            </a:r>
          </a:p>
          <a:p>
            <a:pPr lvl="0"/>
            <a:r>
              <a:rPr lang="en-US" sz="1200" dirty="0"/>
              <a:t>Quantitative Data</a:t>
            </a:r>
          </a:p>
          <a:p>
            <a:pPr lvl="1"/>
            <a:r>
              <a:rPr lang="en-US" sz="1200" dirty="0"/>
              <a:t>Number of physicians involved</a:t>
            </a:r>
          </a:p>
          <a:p>
            <a:pPr lvl="1"/>
            <a:r>
              <a:rPr lang="en-US" sz="1200" dirty="0"/>
              <a:t>Number of patients involved</a:t>
            </a:r>
          </a:p>
          <a:p>
            <a:pPr lvl="1"/>
            <a:r>
              <a:rPr lang="en-US" sz="1200" dirty="0"/>
              <a:t>Timeframe</a:t>
            </a:r>
          </a:p>
          <a:p>
            <a:pPr lvl="0"/>
            <a:r>
              <a:rPr lang="en-US" sz="1200" dirty="0"/>
              <a:t>Challenges Encountered</a:t>
            </a:r>
          </a:p>
          <a:p>
            <a:pPr lvl="0"/>
            <a:r>
              <a:rPr lang="en-US" sz="1200" dirty="0"/>
              <a:t>What were the outcomes?</a:t>
            </a:r>
          </a:p>
          <a:p>
            <a:pPr lvl="1"/>
            <a:r>
              <a:rPr lang="en-US" sz="1200" dirty="0"/>
              <a:t>Impact on quality, Satisfaction, reduction in costs, reduction is utilization of services (ED visits, hospitalizations)</a:t>
            </a:r>
          </a:p>
          <a:p>
            <a:pPr lvl="1"/>
            <a:r>
              <a:rPr lang="en-US" sz="1200" dirty="0"/>
              <a:t>Policies adopted</a:t>
            </a:r>
          </a:p>
          <a:p>
            <a:pPr lvl="1"/>
            <a:r>
              <a:rPr lang="en-US" sz="1200" dirty="0"/>
              <a:t>Key lessons learned</a:t>
            </a:r>
          </a:p>
          <a:p>
            <a:pPr lvl="0"/>
            <a:r>
              <a:rPr lang="en-US" sz="1200" dirty="0"/>
              <a:t>Research associated with implementation (if any)</a:t>
            </a:r>
          </a:p>
          <a:p>
            <a:r>
              <a:rPr lang="en-US" dirty="0"/>
              <a:t> </a:t>
            </a:r>
          </a:p>
          <a:p>
            <a:endParaRPr lang="en-US" dirty="0"/>
          </a:p>
        </p:txBody>
      </p:sp>
    </p:spTree>
    <p:extLst>
      <p:ext uri="{BB962C8B-B14F-4D97-AF65-F5344CB8AC3E}">
        <p14:creationId xmlns:p14="http://schemas.microsoft.com/office/powerpoint/2010/main" val="2475796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endParaRPr lang="en-US" dirty="0" smtClean="0"/>
          </a:p>
          <a:p>
            <a:r>
              <a:rPr lang="en-US" sz="2400" dirty="0" smtClean="0"/>
              <a:t>Finalize survey questions and send out</a:t>
            </a:r>
          </a:p>
          <a:p>
            <a:pPr lvl="1"/>
            <a:r>
              <a:rPr lang="en-US" sz="2400" dirty="0" smtClean="0"/>
              <a:t>Comments – please email </a:t>
            </a:r>
            <a:r>
              <a:rPr lang="en-US" sz="2400" dirty="0" smtClean="0">
                <a:hlinkClick r:id="rId2"/>
              </a:rPr>
              <a:t>Claudia.Ellison@ehidc.org</a:t>
            </a:r>
            <a:r>
              <a:rPr lang="en-US" sz="2400" dirty="0" smtClean="0"/>
              <a:t> by September 8</a:t>
            </a:r>
          </a:p>
          <a:p>
            <a:pPr marL="457200" lvl="1" indent="0">
              <a:buNone/>
            </a:pPr>
            <a:endParaRPr lang="en-US" sz="2400" dirty="0" smtClean="0"/>
          </a:p>
          <a:p>
            <a:r>
              <a:rPr lang="en-US" sz="2400" dirty="0" smtClean="0"/>
              <a:t>Next </a:t>
            </a:r>
            <a:r>
              <a:rPr lang="en-US" sz="2400" dirty="0" smtClean="0"/>
              <a:t>Workgroup Meeting: October 9</a:t>
            </a:r>
          </a:p>
          <a:p>
            <a:pPr lvl="1"/>
            <a:r>
              <a:rPr lang="en-US" sz="2400" dirty="0"/>
              <a:t>Develop Framework for Assessing Best Practices</a:t>
            </a:r>
          </a:p>
          <a:p>
            <a:pPr lvl="1"/>
            <a:r>
              <a:rPr lang="en-US" sz="2400" dirty="0"/>
              <a:t>Continue outreach</a:t>
            </a:r>
          </a:p>
          <a:p>
            <a:pPr lvl="1"/>
            <a:r>
              <a:rPr lang="en-US" sz="2400" dirty="0"/>
              <a:t>Compile best practices</a:t>
            </a:r>
          </a:p>
          <a:p>
            <a:pPr marL="0" indent="0">
              <a:buNone/>
            </a:pPr>
            <a:endParaRPr lang="en-US" sz="2400" dirty="0"/>
          </a:p>
          <a:p>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72382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pPr marL="0" eaLnBrk="1" fontAlgn="b" hangingPunct="1">
              <a:spcBef>
                <a:spcPts val="0"/>
              </a:spcBef>
              <a:spcAft>
                <a:spcPts val="0"/>
              </a:spcAft>
            </a:pPr>
            <a:r>
              <a:rPr lang="en-US" b="1" kern="1200" dirty="0">
                <a:solidFill>
                  <a:srgbClr val="000000"/>
                </a:solidFill>
                <a:latin typeface="Calibri" panose="020F0502020204030204" pitchFamily="34" charset="0"/>
                <a:cs typeface="Arial" panose="020B0604020202020204" pitchFamily="34" charset="0"/>
              </a:rPr>
              <a:t>Welcome and Overview of </a:t>
            </a:r>
            <a:r>
              <a:rPr lang="en-US" b="1" kern="1200" dirty="0" smtClean="0">
                <a:solidFill>
                  <a:srgbClr val="000000"/>
                </a:solidFill>
                <a:latin typeface="Calibri" panose="020F0502020204030204" pitchFamily="34" charset="0"/>
                <a:cs typeface="Arial" panose="020B0604020202020204" pitchFamily="34" charset="0"/>
              </a:rPr>
              <a:t>Agenda</a:t>
            </a:r>
          </a:p>
          <a:p>
            <a:pPr marL="0" eaLnBrk="1" fontAlgn="b" hangingPunct="1">
              <a:spcBef>
                <a:spcPts val="0"/>
              </a:spcBef>
              <a:spcAft>
                <a:spcPts val="0"/>
              </a:spcAft>
            </a:pPr>
            <a:endParaRPr lang="en-US" sz="2400" dirty="0">
              <a:latin typeface="Arial" panose="020B0604020202020204" pitchFamily="34" charset="0"/>
            </a:endParaRPr>
          </a:p>
          <a:p>
            <a:pPr marL="0" eaLnBrk="1" fontAlgn="b" hangingPunct="1">
              <a:spcBef>
                <a:spcPts val="0"/>
              </a:spcBef>
              <a:spcAft>
                <a:spcPts val="0"/>
              </a:spcAft>
            </a:pPr>
            <a:r>
              <a:rPr lang="en-US" b="1" kern="1200" dirty="0">
                <a:solidFill>
                  <a:srgbClr val="000000"/>
                </a:solidFill>
                <a:latin typeface="Calibri" panose="020F0502020204030204" pitchFamily="34" charset="0"/>
                <a:cs typeface="Arial" panose="020B0604020202020204" pitchFamily="34" charset="0"/>
              </a:rPr>
              <a:t>Introduction of Speaker &amp; </a:t>
            </a:r>
            <a:r>
              <a:rPr lang="en-US" b="1" kern="1200" dirty="0" smtClean="0">
                <a:solidFill>
                  <a:srgbClr val="000000"/>
                </a:solidFill>
                <a:latin typeface="Calibri" panose="020F0502020204030204" pitchFamily="34" charset="0"/>
                <a:cs typeface="Arial" panose="020B0604020202020204" pitchFamily="34" charset="0"/>
              </a:rPr>
              <a:t>Presentation</a:t>
            </a:r>
          </a:p>
          <a:p>
            <a:pPr marL="0" eaLnBrk="1" fontAlgn="b" hangingPunct="1">
              <a:spcBef>
                <a:spcPts val="0"/>
              </a:spcBef>
              <a:spcAft>
                <a:spcPts val="0"/>
              </a:spcAft>
            </a:pPr>
            <a:endParaRPr lang="en-US" sz="2400" dirty="0">
              <a:latin typeface="Arial" panose="020B0604020202020204" pitchFamily="34" charset="0"/>
            </a:endParaRPr>
          </a:p>
          <a:p>
            <a:pPr marL="0"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Data Analytics </a:t>
            </a:r>
            <a:r>
              <a:rPr lang="en-US" b="1" kern="1200" dirty="0" err="1" smtClean="0">
                <a:solidFill>
                  <a:srgbClr val="000000"/>
                </a:solidFill>
                <a:latin typeface="Calibri" panose="020F0502020204030204" pitchFamily="34" charset="0"/>
                <a:cs typeface="Arial" panose="020B0604020202020204" pitchFamily="34" charset="0"/>
              </a:rPr>
              <a:t>eHI</a:t>
            </a:r>
            <a:r>
              <a:rPr lang="en-US" b="1" kern="1200" dirty="0" smtClean="0">
                <a:solidFill>
                  <a:srgbClr val="000000"/>
                </a:solidFill>
                <a:latin typeface="Calibri" panose="020F0502020204030204" pitchFamily="34" charset="0"/>
                <a:cs typeface="Arial" panose="020B0604020202020204" pitchFamily="34" charset="0"/>
              </a:rPr>
              <a:t> Community</a:t>
            </a:r>
          </a:p>
          <a:p>
            <a:pPr marL="0" eaLnBrk="1" fontAlgn="b" hangingPunct="1">
              <a:spcBef>
                <a:spcPts val="0"/>
              </a:spcBef>
              <a:spcAft>
                <a:spcPts val="0"/>
              </a:spcAft>
            </a:pPr>
            <a:endParaRPr lang="en-US" b="1" kern="1200" dirty="0" smtClean="0">
              <a:solidFill>
                <a:srgbClr val="000000"/>
              </a:solidFill>
              <a:latin typeface="Calibri" panose="020F0502020204030204" pitchFamily="34" charset="0"/>
              <a:cs typeface="Arial" panose="020B0604020202020204" pitchFamily="34" charset="0"/>
            </a:endParaRPr>
          </a:p>
          <a:p>
            <a:pPr marL="0"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Workgroup </a:t>
            </a:r>
            <a:r>
              <a:rPr lang="en-US" b="1" kern="1200" dirty="0">
                <a:solidFill>
                  <a:srgbClr val="000000"/>
                </a:solidFill>
                <a:latin typeface="Calibri" panose="020F0502020204030204" pitchFamily="34" charset="0"/>
                <a:cs typeface="Arial" panose="020B0604020202020204" pitchFamily="34" charset="0"/>
              </a:rPr>
              <a:t>goals, process and </a:t>
            </a:r>
            <a:r>
              <a:rPr lang="en-US" b="1" kern="1200" dirty="0" smtClean="0">
                <a:solidFill>
                  <a:srgbClr val="000000"/>
                </a:solidFill>
                <a:latin typeface="Calibri" panose="020F0502020204030204" pitchFamily="34" charset="0"/>
                <a:cs typeface="Arial" panose="020B0604020202020204" pitchFamily="34" charset="0"/>
              </a:rPr>
              <a:t>timeline</a:t>
            </a:r>
          </a:p>
          <a:p>
            <a:pPr marL="0" eaLnBrk="1" fontAlgn="b" hangingPunct="1">
              <a:spcBef>
                <a:spcPts val="0"/>
              </a:spcBef>
              <a:spcAft>
                <a:spcPts val="0"/>
              </a:spcAft>
            </a:pPr>
            <a:endParaRPr lang="en-US" sz="2400" b="1" kern="1200" dirty="0">
              <a:solidFill>
                <a:srgbClr val="000000"/>
              </a:solidFill>
              <a:latin typeface="Calibri" panose="020F0502020204030204" pitchFamily="34" charset="0"/>
              <a:cs typeface="Arial" panose="020B0604020202020204" pitchFamily="34" charset="0"/>
            </a:endParaRPr>
          </a:p>
          <a:p>
            <a:pPr marL="0" eaLnBrk="1" fontAlgn="b" hangingPunct="1">
              <a:spcBef>
                <a:spcPts val="0"/>
              </a:spcBef>
              <a:spcAft>
                <a:spcPts val="0"/>
              </a:spcAft>
            </a:pPr>
            <a:r>
              <a:rPr lang="en-US" b="1" kern="1200" dirty="0" smtClean="0">
                <a:solidFill>
                  <a:srgbClr val="000000"/>
                </a:solidFill>
                <a:latin typeface="Calibri" panose="020F0502020204030204" pitchFamily="34" charset="0"/>
                <a:cs typeface="Arial" panose="020B0604020202020204" pitchFamily="34" charset="0"/>
              </a:rPr>
              <a:t>Next Steps</a:t>
            </a:r>
            <a:endParaRPr lang="en-US" dirty="0">
              <a:latin typeface="Arial" panose="020B0604020202020204" pitchFamily="34" charset="0"/>
            </a:endParaRPr>
          </a:p>
          <a:p>
            <a:endParaRPr lang="en-US" dirty="0"/>
          </a:p>
        </p:txBody>
      </p:sp>
    </p:spTree>
    <p:extLst>
      <p:ext uri="{BB962C8B-B14F-4D97-AF65-F5344CB8AC3E}">
        <p14:creationId xmlns:p14="http://schemas.microsoft.com/office/powerpoint/2010/main" val="2259289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57200" y="2819400"/>
            <a:ext cx="8229600" cy="609600"/>
          </a:xfrm>
          <a:prstGeom prst="rect">
            <a:avLst/>
          </a:prstGeom>
        </p:spPr>
        <p:txBody>
          <a:bodyPr/>
          <a:lstStyle>
            <a:lvl1pPr marL="342900" indent="-342900" algn="l" rtl="0" eaLnBrk="0" fontAlgn="base" hangingPunct="0">
              <a:spcBef>
                <a:spcPct val="20000"/>
              </a:spcBef>
              <a:spcAft>
                <a:spcPct val="0"/>
              </a:spcAft>
              <a:buFont typeface="Wingdings" pitchFamily="2" charset="2"/>
              <a:buChar char="§"/>
              <a:defRPr sz="3200">
                <a:solidFill>
                  <a:srgbClr val="0000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48"/>
                </a:solidFill>
                <a:latin typeface="+mn-lt"/>
                <a:cs typeface="+mn-cs"/>
              </a:defRPr>
            </a:lvl2pPr>
            <a:lvl3pPr marL="1143000" indent="-228600" algn="l" rtl="0" eaLnBrk="0" fontAlgn="base" hangingPunct="0">
              <a:spcBef>
                <a:spcPct val="20000"/>
              </a:spcBef>
              <a:spcAft>
                <a:spcPct val="0"/>
              </a:spcAft>
              <a:buChar char="•"/>
              <a:defRPr sz="2400">
                <a:solidFill>
                  <a:srgbClr val="000048"/>
                </a:solidFill>
                <a:latin typeface="+mn-lt"/>
                <a:cs typeface="+mn-cs"/>
              </a:defRPr>
            </a:lvl3pPr>
            <a:lvl4pPr marL="1600200" indent="-228600" algn="l" rtl="0" eaLnBrk="0" fontAlgn="base" hangingPunct="0">
              <a:spcBef>
                <a:spcPct val="20000"/>
              </a:spcBef>
              <a:spcAft>
                <a:spcPct val="0"/>
              </a:spcAft>
              <a:buChar char="–"/>
              <a:defRPr sz="2000">
                <a:solidFill>
                  <a:srgbClr val="000048"/>
                </a:solidFill>
                <a:latin typeface="+mn-lt"/>
                <a:cs typeface="+mn-cs"/>
              </a:defRPr>
            </a:lvl4pPr>
            <a:lvl5pPr marL="2057400" indent="-228600" algn="l" rtl="0" eaLnBrk="0" fontAlgn="base" hangingPunct="0">
              <a:spcBef>
                <a:spcPct val="20000"/>
              </a:spcBef>
              <a:spcAft>
                <a:spcPct val="0"/>
              </a:spcAft>
              <a:buChar char="»"/>
              <a:defRPr sz="2000">
                <a:solidFill>
                  <a:srgbClr val="000048"/>
                </a:solidFill>
                <a:latin typeface="+mn-lt"/>
                <a:cs typeface="+mn-cs"/>
              </a:defRPr>
            </a:lvl5pPr>
            <a:lvl6pPr marL="2514600" indent="-228600" algn="l" rtl="0" fontAlgn="base">
              <a:spcBef>
                <a:spcPct val="20000"/>
              </a:spcBef>
              <a:spcAft>
                <a:spcPct val="0"/>
              </a:spcAft>
              <a:buChar char="»"/>
              <a:defRPr sz="2000">
                <a:solidFill>
                  <a:srgbClr val="000048"/>
                </a:solidFill>
                <a:latin typeface="+mn-lt"/>
                <a:cs typeface="+mn-cs"/>
              </a:defRPr>
            </a:lvl6pPr>
            <a:lvl7pPr marL="2971800" indent="-228600" algn="l" rtl="0" fontAlgn="base">
              <a:spcBef>
                <a:spcPct val="20000"/>
              </a:spcBef>
              <a:spcAft>
                <a:spcPct val="0"/>
              </a:spcAft>
              <a:buChar char="»"/>
              <a:defRPr sz="2000">
                <a:solidFill>
                  <a:srgbClr val="000048"/>
                </a:solidFill>
                <a:latin typeface="+mn-lt"/>
                <a:cs typeface="+mn-cs"/>
              </a:defRPr>
            </a:lvl7pPr>
            <a:lvl8pPr marL="3429000" indent="-228600" algn="l" rtl="0" fontAlgn="base">
              <a:spcBef>
                <a:spcPct val="20000"/>
              </a:spcBef>
              <a:spcAft>
                <a:spcPct val="0"/>
              </a:spcAft>
              <a:buChar char="»"/>
              <a:defRPr sz="2000">
                <a:solidFill>
                  <a:srgbClr val="000048"/>
                </a:solidFill>
                <a:latin typeface="+mn-lt"/>
                <a:cs typeface="+mn-cs"/>
              </a:defRPr>
            </a:lvl8pPr>
            <a:lvl9pPr marL="3886200" indent="-228600" algn="l" rtl="0" fontAlgn="base">
              <a:spcBef>
                <a:spcPct val="20000"/>
              </a:spcBef>
              <a:spcAft>
                <a:spcPct val="0"/>
              </a:spcAft>
              <a:buChar char="»"/>
              <a:defRPr sz="2000">
                <a:solidFill>
                  <a:srgbClr val="000048"/>
                </a:solidFill>
                <a:latin typeface="+mn-lt"/>
                <a:cs typeface="+mn-cs"/>
              </a:defRPr>
            </a:lvl9pPr>
          </a:lstStyle>
          <a:p>
            <a:pPr marL="0" indent="0" algn="ctr">
              <a:buFont typeface="Wingdings" pitchFamily="2" charset="2"/>
              <a:buNone/>
            </a:pPr>
            <a:r>
              <a:rPr lang="en-US" sz="3600" kern="0" dirty="0" smtClean="0"/>
              <a:t>Questions?</a:t>
            </a:r>
            <a:endParaRPr lang="en-US" sz="3600" kern="0" dirty="0"/>
          </a:p>
        </p:txBody>
      </p:sp>
    </p:spTree>
    <p:extLst>
      <p:ext uri="{BB962C8B-B14F-4D97-AF65-F5344CB8AC3E}">
        <p14:creationId xmlns:p14="http://schemas.microsoft.com/office/powerpoint/2010/main" val="374546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19400"/>
            <a:ext cx="8229600" cy="609600"/>
          </a:xfrm>
        </p:spPr>
        <p:txBody>
          <a:bodyPr/>
          <a:lstStyle/>
          <a:p>
            <a:pPr marL="0" indent="0" algn="ctr">
              <a:buNone/>
            </a:pPr>
            <a:r>
              <a:rPr lang="en-US" dirty="0"/>
              <a:t>T</a:t>
            </a:r>
            <a:r>
              <a:rPr lang="en-US" dirty="0" smtClean="0"/>
              <a:t>hank you!</a:t>
            </a:r>
            <a:endParaRPr lang="en-US" dirty="0"/>
          </a:p>
        </p:txBody>
      </p:sp>
    </p:spTree>
    <p:extLst>
      <p:ext uri="{BB962C8B-B14F-4D97-AF65-F5344CB8AC3E}">
        <p14:creationId xmlns:p14="http://schemas.microsoft.com/office/powerpoint/2010/main" val="2970239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cxnSp>
        <p:nvCxnSpPr>
          <p:cNvPr id="14338"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
        <p:nvSpPr>
          <p:cNvPr id="14339" name="Rectangle 16"/>
          <p:cNvSpPr>
            <a:spLocks noGrp="1" noChangeArrowheads="1"/>
          </p:cNvSpPr>
          <p:nvPr>
            <p:ph type="ctrTitle"/>
          </p:nvPr>
        </p:nvSpPr>
        <p:spPr>
          <a:xfrm>
            <a:off x="0" y="5867400"/>
            <a:ext cx="9144000" cy="990600"/>
          </a:xfrm>
        </p:spPr>
        <p:txBody>
          <a:bodyPr/>
          <a:lstStyle/>
          <a:p>
            <a:pPr eaLnBrk="1" hangingPunct="1"/>
            <a:r>
              <a:rPr lang="en-US" altLang="en-US" sz="1800" smtClean="0">
                <a:solidFill>
                  <a:schemeClr val="bg1"/>
                </a:solidFill>
              </a:rPr>
              <a:t>www.mdanderson.org   •  www.mdanderson.org/ask</a:t>
            </a:r>
            <a:r>
              <a:rPr lang="en-US" altLang="en-US" sz="1800" smtClean="0">
                <a:solidFill>
                  <a:schemeClr val="tx1"/>
                </a:solidFill>
              </a:rPr>
              <a:t/>
            </a:r>
            <a:br>
              <a:rPr lang="en-US" altLang="en-US" sz="1800" smtClean="0">
                <a:solidFill>
                  <a:schemeClr val="tx1"/>
                </a:solidFill>
              </a:rPr>
            </a:br>
            <a:r>
              <a:rPr lang="en-US" altLang="en-US" sz="1800" smtClean="0">
                <a:solidFill>
                  <a:schemeClr val="tx1"/>
                </a:solidFill>
              </a:rPr>
              <a:t> </a:t>
            </a:r>
            <a:r>
              <a:rPr lang="en-US" altLang="en-US" sz="1800" smtClean="0">
                <a:solidFill>
                  <a:schemeClr val="bg1"/>
                </a:solidFill>
              </a:rPr>
              <a:t>1-877-MDA-6789</a:t>
            </a:r>
            <a:endParaRPr lang="en-US" altLang="en-US" sz="1800" smtClean="0">
              <a:solidFill>
                <a:schemeClr val="tx1"/>
              </a:solidFill>
              <a:latin typeface="Univers 55" charset="0"/>
            </a:endParaRPr>
          </a:p>
        </p:txBody>
      </p:sp>
      <p:pic>
        <p:nvPicPr>
          <p:cNvPr id="14340" name="Picture 17" descr="MDACC_Rev_RGB_TC_tag_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05000"/>
            <a:ext cx="4313238"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256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15362"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sp>
        <p:nvSpPr>
          <p:cNvPr id="26630" name="Rectangle 6"/>
          <p:cNvSpPr>
            <a:spLocks noChangeArrowheads="1"/>
          </p:cNvSpPr>
          <p:nvPr/>
        </p:nvSpPr>
        <p:spPr bwMode="auto">
          <a:xfrm>
            <a:off x="685800" y="76200"/>
            <a:ext cx="77724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defRPr/>
            </a:pPr>
            <a:r>
              <a:rPr lang="en-US" sz="4000" dirty="0">
                <a:solidFill>
                  <a:prstClr val="white"/>
                </a:solidFill>
              </a:rPr>
              <a:t>Our Mission</a:t>
            </a:r>
            <a:endParaRPr lang="en-US" sz="4400" dirty="0">
              <a:solidFill>
                <a:srgbClr val="63666A"/>
              </a:solidFill>
              <a:latin typeface="Minion" charset="0"/>
            </a:endParaRPr>
          </a:p>
        </p:txBody>
      </p:sp>
      <p:sp>
        <p:nvSpPr>
          <p:cNvPr id="15365" name="Rectangle 14"/>
          <p:cNvSpPr>
            <a:spLocks noChangeArrowheads="1"/>
          </p:cNvSpPr>
          <p:nvPr/>
        </p:nvSpPr>
        <p:spPr bwMode="auto">
          <a:xfrm>
            <a:off x="533400" y="1371600"/>
            <a:ext cx="8077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fontAlgn="base">
              <a:spcBef>
                <a:spcPct val="20000"/>
              </a:spcBef>
              <a:spcAft>
                <a:spcPct val="0"/>
              </a:spcAft>
            </a:pPr>
            <a:r>
              <a:rPr lang="en-US" altLang="en-US" sz="2200" smtClean="0">
                <a:solidFill>
                  <a:prstClr val="white"/>
                </a:solidFill>
              </a:rPr>
              <a:t>To eliminate cancer in Texas, the nation and the world through outstanding programs that integrate patient care, research and prevention, and through education for undergraduate and graduate students, trainees, professionals, employees and </a:t>
            </a:r>
            <a:br>
              <a:rPr lang="en-US" altLang="en-US" sz="2200" smtClean="0">
                <a:solidFill>
                  <a:prstClr val="white"/>
                </a:solidFill>
              </a:rPr>
            </a:br>
            <a:r>
              <a:rPr lang="en-US" altLang="en-US" sz="2200" smtClean="0">
                <a:solidFill>
                  <a:prstClr val="white"/>
                </a:solidFill>
              </a:rPr>
              <a:t>the public.</a:t>
            </a:r>
            <a:endParaRPr lang="en-US" altLang="en-US" smtClean="0">
              <a:solidFill>
                <a:prstClr val="white"/>
              </a:solidFill>
            </a:endParaRPr>
          </a:p>
        </p:txBody>
      </p:sp>
      <p:pic>
        <p:nvPicPr>
          <p:cNvPr id="15366" name="Picture 18" descr="conq-ar-08-0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91440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367"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77878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16386"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sp>
        <p:nvSpPr>
          <p:cNvPr id="27653" name="Rectangle 5"/>
          <p:cNvSpPr>
            <a:spLocks noChangeArrowheads="1"/>
          </p:cNvSpPr>
          <p:nvPr/>
        </p:nvSpPr>
        <p:spPr bwMode="auto">
          <a:xfrm>
            <a:off x="685800" y="76200"/>
            <a:ext cx="77724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defRPr/>
            </a:pPr>
            <a:r>
              <a:rPr lang="en-US" sz="4000" dirty="0">
                <a:solidFill>
                  <a:prstClr val="white"/>
                </a:solidFill>
              </a:rPr>
              <a:t>Our Vision</a:t>
            </a:r>
            <a:endParaRPr lang="en-US" sz="4400" dirty="0">
              <a:solidFill>
                <a:srgbClr val="63666A"/>
              </a:solidFill>
              <a:latin typeface="Minion" charset="0"/>
            </a:endParaRPr>
          </a:p>
        </p:txBody>
      </p:sp>
      <p:sp>
        <p:nvSpPr>
          <p:cNvPr id="16389" name="Rectangle 6"/>
          <p:cNvSpPr>
            <a:spLocks noChangeArrowheads="1"/>
          </p:cNvSpPr>
          <p:nvPr/>
        </p:nvSpPr>
        <p:spPr bwMode="auto">
          <a:xfrm>
            <a:off x="533400" y="1371600"/>
            <a:ext cx="8077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fontAlgn="base">
              <a:spcBef>
                <a:spcPct val="20000"/>
              </a:spcBef>
              <a:spcAft>
                <a:spcPct val="0"/>
              </a:spcAft>
            </a:pPr>
            <a:r>
              <a:rPr lang="en-US" altLang="en-US" sz="2200" smtClean="0">
                <a:solidFill>
                  <a:prstClr val="white"/>
                </a:solidFill>
              </a:rPr>
              <a:t>We shall be the premier cancer center in the world, based on the excellence of our people, our research-driven patient care and our science.</a:t>
            </a:r>
          </a:p>
        </p:txBody>
      </p:sp>
      <p:pic>
        <p:nvPicPr>
          <p:cNvPr id="16390" name="Picture 13" descr="conq-ar-08-051"/>
          <p:cNvPicPr>
            <a:picLocks noChangeAspect="1" noChangeArrowheads="1"/>
          </p:cNvPicPr>
          <p:nvPr/>
        </p:nvPicPr>
        <p:blipFill>
          <a:blip r:embed="rId3">
            <a:extLst>
              <a:ext uri="{28A0092B-C50C-407E-A947-70E740481C1C}">
                <a14:useLocalDpi xmlns:a14="http://schemas.microsoft.com/office/drawing/2010/main" val="0"/>
              </a:ext>
            </a:extLst>
          </a:blip>
          <a:srcRect l="3101" r="3876"/>
          <a:stretch>
            <a:fillRect/>
          </a:stretch>
        </p:blipFill>
        <p:spPr bwMode="auto">
          <a:xfrm>
            <a:off x="0" y="3498850"/>
            <a:ext cx="9144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391"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56636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17410"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ChangeArrowheads="1"/>
          </p:cNvSpPr>
          <p:nvPr/>
        </p:nvSpPr>
        <p:spPr bwMode="auto">
          <a:xfrm>
            <a:off x="0" y="0"/>
            <a:ext cx="9144000" cy="579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sp>
        <p:nvSpPr>
          <p:cNvPr id="28677" name="Rectangle 5"/>
          <p:cNvSpPr>
            <a:spLocks noChangeArrowheads="1"/>
          </p:cNvSpPr>
          <p:nvPr/>
        </p:nvSpPr>
        <p:spPr bwMode="auto">
          <a:xfrm>
            <a:off x="685800" y="76200"/>
            <a:ext cx="7772400" cy="1143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fontAlgn="base">
              <a:spcBef>
                <a:spcPct val="0"/>
              </a:spcBef>
              <a:spcAft>
                <a:spcPct val="0"/>
              </a:spcAft>
              <a:defRPr/>
            </a:pPr>
            <a:r>
              <a:rPr lang="en-US" sz="4000" dirty="0">
                <a:solidFill>
                  <a:prstClr val="white"/>
                </a:solidFill>
              </a:rPr>
              <a:t>Core Values</a:t>
            </a:r>
            <a:endParaRPr lang="en-US" sz="4400" dirty="0">
              <a:solidFill>
                <a:srgbClr val="63666A"/>
              </a:solidFill>
              <a:latin typeface="Minion" charset="0"/>
            </a:endParaRPr>
          </a:p>
        </p:txBody>
      </p:sp>
      <p:sp>
        <p:nvSpPr>
          <p:cNvPr id="17413" name="Rectangle 6"/>
          <p:cNvSpPr>
            <a:spLocks noChangeArrowheads="1"/>
          </p:cNvSpPr>
          <p:nvPr/>
        </p:nvSpPr>
        <p:spPr bwMode="auto">
          <a:xfrm>
            <a:off x="533400" y="1676400"/>
            <a:ext cx="8077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fontAlgn="base">
              <a:spcBef>
                <a:spcPct val="20000"/>
              </a:spcBef>
              <a:spcAft>
                <a:spcPct val="0"/>
              </a:spcAft>
            </a:pPr>
            <a:r>
              <a:rPr lang="en-US" altLang="en-US" sz="3200" smtClean="0">
                <a:solidFill>
                  <a:prstClr val="white"/>
                </a:solidFill>
              </a:rPr>
              <a:t>Caring  </a:t>
            </a:r>
            <a:r>
              <a:rPr lang="en-US" altLang="en-US" smtClean="0">
                <a:solidFill>
                  <a:prstClr val="white"/>
                </a:solidFill>
              </a:rPr>
              <a:t>• </a:t>
            </a:r>
            <a:r>
              <a:rPr lang="en-US" altLang="en-US" sz="3200" smtClean="0">
                <a:solidFill>
                  <a:prstClr val="white"/>
                </a:solidFill>
              </a:rPr>
              <a:t> Integrity  </a:t>
            </a:r>
            <a:r>
              <a:rPr lang="en-US" altLang="en-US" smtClean="0">
                <a:solidFill>
                  <a:prstClr val="white"/>
                </a:solidFill>
              </a:rPr>
              <a:t>• </a:t>
            </a:r>
            <a:r>
              <a:rPr lang="en-US" altLang="en-US" sz="3200" smtClean="0">
                <a:solidFill>
                  <a:prstClr val="white"/>
                </a:solidFill>
              </a:rPr>
              <a:t> Discovery</a:t>
            </a:r>
            <a:endParaRPr lang="en-US" altLang="en-US" sz="3200" smtClean="0">
              <a:solidFill>
                <a:prstClr val="black"/>
              </a:solidFill>
            </a:endParaRPr>
          </a:p>
          <a:p>
            <a:pPr algn="ctr" fontAlgn="base">
              <a:spcBef>
                <a:spcPct val="20000"/>
              </a:spcBef>
              <a:spcAft>
                <a:spcPct val="0"/>
              </a:spcAft>
            </a:pPr>
            <a:endParaRPr lang="en-US" altLang="en-US" sz="3200" smtClean="0">
              <a:solidFill>
                <a:prstClr val="black"/>
              </a:solidFill>
            </a:endParaRPr>
          </a:p>
        </p:txBody>
      </p:sp>
      <p:pic>
        <p:nvPicPr>
          <p:cNvPr id="17414" name="Picture 9" descr="conq-fall-05-011"/>
          <p:cNvPicPr>
            <a:picLocks noChangeAspect="1" noChangeArrowheads="1"/>
          </p:cNvPicPr>
          <p:nvPr/>
        </p:nvPicPr>
        <p:blipFill>
          <a:blip r:embed="rId3" cstate="print">
            <a:extLst>
              <a:ext uri="{28A0092B-C50C-407E-A947-70E740481C1C}">
                <a14:useLocalDpi xmlns:a14="http://schemas.microsoft.com/office/drawing/2010/main" val="0"/>
              </a:ext>
            </a:extLst>
          </a:blip>
          <a:srcRect l="15517" t="6897" r="17879" b="5173"/>
          <a:stretch>
            <a:fillRect/>
          </a:stretch>
        </p:blipFill>
        <p:spPr bwMode="auto">
          <a:xfrm>
            <a:off x="5854700" y="2895600"/>
            <a:ext cx="32893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descr="conq-spring-08-013"/>
          <p:cNvPicPr>
            <a:picLocks noChangeAspect="1" noChangeArrowheads="1"/>
          </p:cNvPicPr>
          <p:nvPr/>
        </p:nvPicPr>
        <p:blipFill>
          <a:blip r:embed="rId4" cstate="print">
            <a:extLst>
              <a:ext uri="{28A0092B-C50C-407E-A947-70E740481C1C}">
                <a14:useLocalDpi xmlns:a14="http://schemas.microsoft.com/office/drawing/2010/main" val="0"/>
              </a:ext>
            </a:extLst>
          </a:blip>
          <a:srcRect l="13049" t="19545" b="25452"/>
          <a:stretch>
            <a:fillRect/>
          </a:stretch>
        </p:blipFill>
        <p:spPr bwMode="auto">
          <a:xfrm>
            <a:off x="0" y="2895600"/>
            <a:ext cx="3046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7" descr="conq-fall-07-009"/>
          <p:cNvPicPr>
            <a:picLocks noChangeAspect="1" noChangeArrowheads="1"/>
          </p:cNvPicPr>
          <p:nvPr/>
        </p:nvPicPr>
        <p:blipFill>
          <a:blip r:embed="rId5" cstate="print">
            <a:extLst>
              <a:ext uri="{28A0092B-C50C-407E-A947-70E740481C1C}">
                <a14:useLocalDpi xmlns:a14="http://schemas.microsoft.com/office/drawing/2010/main" val="0"/>
              </a:ext>
            </a:extLst>
          </a:blip>
          <a:srcRect l="2440" t="16617" b="21857"/>
          <a:stretch>
            <a:fillRect/>
          </a:stretch>
        </p:blipFill>
        <p:spPr bwMode="auto">
          <a:xfrm>
            <a:off x="3048000" y="2895600"/>
            <a:ext cx="3048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7"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0998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ChangeArrowheads="1"/>
          </p:cNvSpPr>
          <p:nvPr/>
        </p:nvSpPr>
        <p:spPr bwMode="auto">
          <a:xfrm>
            <a:off x="0" y="5791200"/>
            <a:ext cx="91440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pic>
        <p:nvPicPr>
          <p:cNvPr id="18434" name="Picture 5" descr="MDA.type_REV.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6103938"/>
            <a:ext cx="1600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4"/>
          <p:cNvSpPr>
            <a:spLocks noChangeArrowheads="1"/>
          </p:cNvSpPr>
          <p:nvPr/>
        </p:nvSpPr>
        <p:spPr bwMode="auto">
          <a:xfrm>
            <a:off x="0" y="0"/>
            <a:ext cx="9144000" cy="5791200"/>
          </a:xfrm>
          <a:prstGeom prst="rect">
            <a:avLst/>
          </a:prstGeom>
          <a:solidFill>
            <a:srgbClr val="C54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eaLnBrk="0" fontAlgn="base" hangingPunct="0">
              <a:spcBef>
                <a:spcPct val="0"/>
              </a:spcBef>
              <a:spcAft>
                <a:spcPct val="0"/>
              </a:spcAft>
            </a:pPr>
            <a:endParaRPr lang="en-US" altLang="en-US" smtClean="0">
              <a:solidFill>
                <a:prstClr val="black"/>
              </a:solidFill>
            </a:endParaRPr>
          </a:p>
        </p:txBody>
      </p:sp>
      <p:sp>
        <p:nvSpPr>
          <p:cNvPr id="18436" name="Rectangle 6"/>
          <p:cNvSpPr>
            <a:spLocks noChangeArrowheads="1"/>
          </p:cNvSpPr>
          <p:nvPr/>
        </p:nvSpPr>
        <p:spPr bwMode="auto">
          <a:xfrm>
            <a:off x="0" y="76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charset="-128"/>
              </a:defRPr>
            </a:lvl1pPr>
            <a:lvl2pPr marL="742950" indent="-285750">
              <a:defRPr sz="2400">
                <a:solidFill>
                  <a:schemeClr val="tx1"/>
                </a:solidFill>
                <a:latin typeface="Arial" panose="020B0604020202020204" pitchFamily="34" charset="0"/>
                <a:ea typeface="ＭＳ Ｐゴシック" charset="-128"/>
              </a:defRPr>
            </a:lvl2pPr>
            <a:lvl3pPr marL="1143000" indent="-228600">
              <a:defRPr sz="2400">
                <a:solidFill>
                  <a:schemeClr val="tx1"/>
                </a:solidFill>
                <a:latin typeface="Arial" panose="020B0604020202020204" pitchFamily="34" charset="0"/>
                <a:ea typeface="ＭＳ Ｐゴシック" charset="-128"/>
              </a:defRPr>
            </a:lvl3pPr>
            <a:lvl4pPr marL="1600200" indent="-228600">
              <a:defRPr sz="2400">
                <a:solidFill>
                  <a:schemeClr val="tx1"/>
                </a:solidFill>
                <a:latin typeface="Arial" panose="020B0604020202020204" pitchFamily="34" charset="0"/>
                <a:ea typeface="ＭＳ Ｐゴシック" charset="-128"/>
              </a:defRPr>
            </a:lvl4pPr>
            <a:lvl5pPr marL="2057400" indent="-228600">
              <a:defRPr sz="2400">
                <a:solidFill>
                  <a:schemeClr val="tx1"/>
                </a:solidFill>
                <a:latin typeface="Arial" panose="020B0604020202020204" pitchFamily="34"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ea typeface="ＭＳ Ｐゴシック" charset="-128"/>
              </a:defRPr>
            </a:lvl9pPr>
          </a:lstStyle>
          <a:p>
            <a:pPr algn="ctr" fontAlgn="base">
              <a:spcBef>
                <a:spcPct val="0"/>
              </a:spcBef>
              <a:spcAft>
                <a:spcPct val="0"/>
              </a:spcAft>
            </a:pPr>
            <a:r>
              <a:rPr lang="en-US" altLang="en-US" sz="4000" smtClean="0">
                <a:solidFill>
                  <a:prstClr val="white"/>
                </a:solidFill>
              </a:rPr>
              <a:t>Patient Care</a:t>
            </a:r>
            <a:endParaRPr lang="en-US" altLang="en-US" sz="4400" smtClean="0">
              <a:solidFill>
                <a:srgbClr val="63666A"/>
              </a:solidFill>
              <a:latin typeface="Minion" pitchFamily="-84" charset="0"/>
            </a:endParaRPr>
          </a:p>
        </p:txBody>
      </p:sp>
      <p:pic>
        <p:nvPicPr>
          <p:cNvPr id="18437" name="Picture 8"/>
          <p:cNvPicPr>
            <a:picLocks noChangeAspect="1" noChangeArrowheads="1"/>
          </p:cNvPicPr>
          <p:nvPr/>
        </p:nvPicPr>
        <p:blipFill>
          <a:blip r:embed="rId3">
            <a:extLst>
              <a:ext uri="{28A0092B-C50C-407E-A947-70E740481C1C}">
                <a14:useLocalDpi xmlns:a14="http://schemas.microsoft.com/office/drawing/2010/main" val="0"/>
              </a:ext>
            </a:extLst>
          </a:blip>
          <a:srcRect l="278" t="18465" r="137" b="5186"/>
          <a:stretch>
            <a:fillRect/>
          </a:stretch>
        </p:blipFill>
        <p:spPr bwMode="auto">
          <a:xfrm>
            <a:off x="0" y="1143000"/>
            <a:ext cx="91440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38" name="Straight Connector 7"/>
          <p:cNvCxnSpPr>
            <a:cxnSpLocks noChangeShapeType="1"/>
          </p:cNvCxnSpPr>
          <p:nvPr/>
        </p:nvCxnSpPr>
        <p:spPr bwMode="auto">
          <a:xfrm flipV="1">
            <a:off x="0" y="5791200"/>
            <a:ext cx="91440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37767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Updated Institutional palette">
      <a:dk1>
        <a:sysClr val="windowText" lastClr="000000"/>
      </a:dk1>
      <a:lt1>
        <a:sysClr val="window" lastClr="FFFFFF"/>
      </a:lt1>
      <a:dk2>
        <a:srgbClr val="63666A"/>
      </a:dk2>
      <a:lt2>
        <a:srgbClr val="BAC5B9"/>
      </a:lt2>
      <a:accent1>
        <a:srgbClr val="EE3124"/>
      </a:accent1>
      <a:accent2>
        <a:srgbClr val="63666A"/>
      </a:accent2>
      <a:accent3>
        <a:srgbClr val="789D4A"/>
      </a:accent3>
      <a:accent4>
        <a:srgbClr val="614B79"/>
      </a:accent4>
      <a:accent5>
        <a:srgbClr val="407EC9"/>
      </a:accent5>
      <a:accent6>
        <a:srgbClr val="CB6015"/>
      </a:accent6>
      <a:hlink>
        <a:srgbClr val="0000FF"/>
      </a:hlink>
      <a:folHlink>
        <a:srgbClr val="80008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10111</TotalTime>
  <Words>867</Words>
  <Application>Microsoft Office PowerPoint</Application>
  <PresentationFormat>On-screen Show (4:3)</PresentationFormat>
  <Paragraphs>270</Paragraphs>
  <Slides>41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41</vt:i4>
      </vt:variant>
    </vt:vector>
  </HeadingPairs>
  <TitlesOfParts>
    <vt:vector size="49" baseType="lpstr">
      <vt:lpstr>Arial</vt:lpstr>
      <vt:lpstr>Calibri</vt:lpstr>
      <vt:lpstr>Minion</vt:lpstr>
      <vt:lpstr>ＭＳ Ｐゴシック</vt:lpstr>
      <vt:lpstr>Univers 55</vt:lpstr>
      <vt:lpstr>Wingdings</vt:lpstr>
      <vt:lpstr>1_Default Design</vt:lpstr>
      <vt:lpstr>Blank Presentation</vt:lpstr>
      <vt:lpstr>eHealth Initiative  Data Analytics Work Group</vt:lpstr>
      <vt:lpstr>Reminder</vt:lpstr>
      <vt:lpstr>Data Analytics Co-Chairs</vt:lpstr>
      <vt:lpstr>Agenda</vt:lpstr>
      <vt:lpstr>www.mdanderson.org   •  www.mdanderson.org/ask  1-877-MDA-6789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www.mdanderson.org   •  www.mdanderson.org/ask  1-877-MDA-6789</vt:lpstr>
      <vt:lpstr>eHI Data Analytics Community</vt:lpstr>
      <vt:lpstr>Workgroup Discussion</vt:lpstr>
      <vt:lpstr>Workgroup Deliverables</vt:lpstr>
      <vt:lpstr>Work Group Plan </vt:lpstr>
      <vt:lpstr>Timeline</vt:lpstr>
      <vt:lpstr>Timeline</vt:lpstr>
      <vt:lpstr>Questions for Survey</vt:lpstr>
      <vt:lpstr>Next Steps</vt:lpstr>
      <vt:lpstr>PowerPoint Presentation</vt:lpstr>
      <vt:lpstr>PowerPoint Presentation</vt:lpstr>
    </vt:vector>
  </TitlesOfParts>
  <Company>eHealth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Annual Members Only Meeting: Next Steps for Achieving eHealth Initiative’s Mission</dc:title>
  <dc:creator>Alex Kontur</dc:creator>
  <cp:lastModifiedBy>Claudia Ellison</cp:lastModifiedBy>
  <cp:revision>214</cp:revision>
  <cp:lastPrinted>2015-09-01T18:42:28Z</cp:lastPrinted>
  <dcterms:created xsi:type="dcterms:W3CDTF">2012-01-04T17:52:58Z</dcterms:created>
  <dcterms:modified xsi:type="dcterms:W3CDTF">2015-09-03T14:30:23Z</dcterms:modified>
</cp:coreProperties>
</file>