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44"/>
  </p:notesMasterIdLst>
  <p:sldIdLst>
    <p:sldId id="257" r:id="rId4"/>
    <p:sldId id="275" r:id="rId5"/>
    <p:sldId id="272"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273" r:id="rId41"/>
    <p:sldId id="310" r:id="rId42"/>
    <p:sldId id="31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456" autoAdjust="0"/>
  </p:normalViewPr>
  <p:slideViewPr>
    <p:cSldViewPr>
      <p:cViewPr varScale="1">
        <p:scale>
          <a:sx n="64" d="100"/>
          <a:sy n="64" d="100"/>
        </p:scale>
        <p:origin x="924" y="102"/>
      </p:cViewPr>
      <p:guideLst>
        <p:guide orient="horz" pos="2160"/>
        <p:guide pos="2880"/>
      </p:guideLst>
    </p:cSldViewPr>
  </p:slideViewPr>
  <p:outlineViewPr>
    <p:cViewPr>
      <p:scale>
        <a:sx n="33" d="100"/>
        <a:sy n="33" d="100"/>
      </p:scale>
      <p:origin x="258" y="282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0052E1-1E13-41BB-84D0-963DB4DD067D}" type="datetimeFigureOut">
              <a:rPr lang="en-US" smtClean="0"/>
              <a:t>6/4/2015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78B22-6998-4A87-8FE3-BCE34C3C803F}" type="slidenum">
              <a:rPr lang="en-US" smtClean="0"/>
              <a:t>‹#›</a:t>
            </a:fld>
            <a:endParaRPr lang="en-US"/>
          </a:p>
        </p:txBody>
      </p:sp>
    </p:spTree>
    <p:extLst>
      <p:ext uri="{BB962C8B-B14F-4D97-AF65-F5344CB8AC3E}">
        <p14:creationId xmlns:p14="http://schemas.microsoft.com/office/powerpoint/2010/main" val="4702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4D1C9601-19BB-4EDB-84FB-FF8E4A16437B}" type="slidenum">
              <a:rPr lang="en-US">
                <a:solidFill>
                  <a:prstClr val="black"/>
                </a:solidFill>
              </a:rPr>
              <a:pPr>
                <a:defRPr/>
              </a:pPr>
              <a:t>1</a:t>
            </a:fld>
            <a:endParaRPr lang="en-US" dirty="0">
              <a:solidFill>
                <a:prstClr val="black"/>
              </a:solidFill>
            </a:endParaRPr>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919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ea typeface="ＭＳ Ｐゴシック" charset="-128"/>
              </a:defRPr>
            </a:lvl1pPr>
            <a:lvl2pPr marL="742950" indent="-285750" defTabSz="931863" eaLnBrk="0" hangingPunct="0">
              <a:defRPr>
                <a:solidFill>
                  <a:schemeClr val="tx1"/>
                </a:solidFill>
                <a:latin typeface="Arial" charset="0"/>
                <a:ea typeface="ＭＳ Ｐゴシック" charset="-128"/>
              </a:defRPr>
            </a:lvl2pPr>
            <a:lvl3pPr marL="1143000" indent="-228600" defTabSz="931863" eaLnBrk="0" hangingPunct="0">
              <a:defRPr>
                <a:solidFill>
                  <a:schemeClr val="tx1"/>
                </a:solidFill>
                <a:latin typeface="Arial" charset="0"/>
                <a:ea typeface="ＭＳ Ｐゴシック" charset="-128"/>
              </a:defRPr>
            </a:lvl3pPr>
            <a:lvl4pPr marL="1600200" indent="-228600" defTabSz="931863" eaLnBrk="0" hangingPunct="0">
              <a:defRPr>
                <a:solidFill>
                  <a:schemeClr val="tx1"/>
                </a:solidFill>
                <a:latin typeface="Arial" charset="0"/>
                <a:ea typeface="ＭＳ Ｐゴシック" charset="-128"/>
              </a:defRPr>
            </a:lvl4pPr>
            <a:lvl5pPr marL="2057400" indent="-228600" defTabSz="931863" eaLnBrk="0" hangingPunct="0">
              <a:defRPr>
                <a:solidFill>
                  <a:schemeClr val="tx1"/>
                </a:solidFill>
                <a:latin typeface="Arial" charset="0"/>
                <a:ea typeface="ＭＳ Ｐゴシック"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0079874-E6E9-4645-BB26-37580EB2D8CA}" type="slidenum">
              <a:rPr lang="en-US" smtClean="0">
                <a:solidFill>
                  <a:prstClr val="black"/>
                </a:solidFill>
              </a:rPr>
              <a:pPr eaLnBrk="1" hangingPunct="1"/>
              <a:t>6</a:t>
            </a:fld>
            <a:endParaRPr lang="en-US" dirty="0" smtClean="0">
              <a:solidFill>
                <a:prstClr val="black"/>
              </a:solidFill>
            </a:endParaRPr>
          </a:p>
        </p:txBody>
      </p:sp>
      <p:sp>
        <p:nvSpPr>
          <p:cNvPr id="36867" name="Rectangle 2"/>
          <p:cNvSpPr>
            <a:spLocks noGrp="1" noRot="1" noChangeAspect="1" noChangeArrowheads="1" noTextEdit="1"/>
          </p:cNvSpPr>
          <p:nvPr>
            <p:ph type="sldImg"/>
          </p:nvPr>
        </p:nvSpPr>
        <p:spPr>
          <a:xfrm>
            <a:off x="1181100" y="698500"/>
            <a:ext cx="4648200" cy="3486150"/>
          </a:xfrm>
          <a:ln/>
        </p:spPr>
      </p:sp>
      <p:sp>
        <p:nvSpPr>
          <p:cNvPr id="36868" name="Rectangle 3"/>
          <p:cNvSpPr>
            <a:spLocks noGrp="1" noChangeArrowheads="1"/>
          </p:cNvSpPr>
          <p:nvPr>
            <p:ph type="body" idx="1"/>
          </p:nvPr>
        </p:nvSpPr>
        <p:spPr>
          <a:xfrm>
            <a:off x="701675" y="4416425"/>
            <a:ext cx="5607050" cy="4181475"/>
          </a:xfrm>
          <a:noFill/>
        </p:spPr>
        <p:txBody>
          <a:bodyPr/>
          <a:lstStyle/>
          <a:p>
            <a:pPr eaLnBrk="1" hangingPunct="1"/>
            <a:r>
              <a:rPr lang="en-US" baseline="0" dirty="0" smtClean="0"/>
              <a:t>[</a:t>
            </a:r>
            <a:endParaRPr lang="en-US" dirty="0" smtClean="0"/>
          </a:p>
        </p:txBody>
      </p:sp>
    </p:spTree>
    <p:extLst>
      <p:ext uri="{BB962C8B-B14F-4D97-AF65-F5344CB8AC3E}">
        <p14:creationId xmlns:p14="http://schemas.microsoft.com/office/powerpoint/2010/main" val="253177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xfrm>
            <a:off x="699783" y="4416500"/>
            <a:ext cx="5610836" cy="4181647"/>
          </a:xfrm>
          <a:noFill/>
        </p:spPr>
        <p:txBody>
          <a:bodyPr/>
          <a:lstStyle/>
          <a:p>
            <a:pPr marL="628615" lvl="1" indent="-171441">
              <a:buFont typeface="Arial" pitchFamily="34" charset="0"/>
              <a:buChar char="•"/>
            </a:pPr>
            <a:r>
              <a:rPr lang="en-US" sz="2400" dirty="0"/>
              <a:t>On 3 continents in 8 countries - with advanced medical infrastructure</a:t>
            </a:r>
          </a:p>
          <a:p>
            <a:pPr marL="628615" lvl="1" indent="-171441">
              <a:buFont typeface="Arial" pitchFamily="34" charset="0"/>
              <a:buChar char="•"/>
            </a:pPr>
            <a:r>
              <a:rPr lang="en-US" sz="2400" dirty="0"/>
              <a:t>Largest commercial lab in Australia and Europe</a:t>
            </a:r>
          </a:p>
          <a:p>
            <a:pPr marL="628615" lvl="1" indent="-171441">
              <a:buFont typeface="Arial" pitchFamily="34" charset="0"/>
              <a:buChar char="•"/>
            </a:pPr>
            <a:r>
              <a:rPr lang="en-US" sz="2400" dirty="0"/>
              <a:t>Delivering healthcare locally - with access to global resources</a:t>
            </a:r>
          </a:p>
          <a:p>
            <a:pPr marL="628615" lvl="1" indent="-171441">
              <a:buFont typeface="Arial" pitchFamily="34" charset="0"/>
              <a:buChar char="•"/>
            </a:pPr>
            <a:r>
              <a:rPr lang="en-US" sz="2400" dirty="0">
                <a:solidFill>
                  <a:srgbClr val="FF0000"/>
                </a:solidFill>
              </a:rPr>
              <a:t>ABILITY TO MAKE SIGNIFICANT INVESTMENTS TO SUPPORT EXPANDED BAPTIST ROLE</a:t>
            </a:r>
          </a:p>
          <a:p>
            <a:pPr marL="457174" lvl="1"/>
            <a:endParaRPr lang="en-US" sz="2400" dirty="0"/>
          </a:p>
          <a:p>
            <a:pPr marL="457174" lvl="1"/>
            <a:endParaRPr lang="en-US" sz="2400" dirty="0"/>
          </a:p>
          <a:p>
            <a:endParaRPr lang="en-US" dirty="0" smtClean="0"/>
          </a:p>
        </p:txBody>
      </p:sp>
    </p:spTree>
    <p:extLst>
      <p:ext uri="{BB962C8B-B14F-4D97-AF65-F5344CB8AC3E}">
        <p14:creationId xmlns:p14="http://schemas.microsoft.com/office/powerpoint/2010/main" val="281722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noChangeArrowheads="1"/>
          </p:cNvSpPr>
          <p:nvPr/>
        </p:nvSpPr>
        <p:spPr bwMode="auto">
          <a:xfrm>
            <a:off x="3970674" y="8831424"/>
            <a:ext cx="3038155" cy="463401"/>
          </a:xfrm>
          <a:prstGeom prst="rect">
            <a:avLst/>
          </a:prstGeom>
          <a:noFill/>
          <a:ln w="9525">
            <a:noFill/>
            <a:miter lim="800000"/>
            <a:headEnd/>
            <a:tailEnd/>
          </a:ln>
        </p:spPr>
        <p:txBody>
          <a:bodyPr lIns="93146" tIns="46571" rIns="93146" bIns="46571" anchor="b"/>
          <a:lstStyle/>
          <a:p>
            <a:pPr algn="r" defTabSz="932043" fontAlgn="base">
              <a:spcBef>
                <a:spcPct val="0"/>
              </a:spcBef>
              <a:spcAft>
                <a:spcPct val="0"/>
              </a:spcAft>
            </a:pPr>
            <a:fld id="{124B8386-A80A-426D-8FC8-633C9EA39E90}" type="slidenum">
              <a:rPr lang="en-US" sz="1300">
                <a:solidFill>
                  <a:prstClr val="black"/>
                </a:solidFill>
                <a:latin typeface="Arial" charset="0"/>
                <a:ea typeface="ＭＳ Ｐゴシック" charset="-128"/>
              </a:rPr>
              <a:pPr algn="r" defTabSz="932043" fontAlgn="base">
                <a:spcBef>
                  <a:spcPct val="0"/>
                </a:spcBef>
                <a:spcAft>
                  <a:spcPct val="0"/>
                </a:spcAft>
              </a:pPr>
              <a:t>30</a:t>
            </a:fld>
            <a:endParaRPr lang="en-US" sz="1300" dirty="0">
              <a:solidFill>
                <a:prstClr val="black"/>
              </a:solidFill>
              <a:latin typeface="Arial" charset="0"/>
              <a:ea typeface="ＭＳ Ｐゴシック" charset="-128"/>
            </a:endParaRPr>
          </a:p>
        </p:txBody>
      </p:sp>
      <p:sp>
        <p:nvSpPr>
          <p:cNvPr id="15362" name="Rectangle 2"/>
          <p:cNvSpPr>
            <a:spLocks noGrp="1" noRot="1" noChangeAspect="1" noChangeArrowheads="1" noTextEdit="1"/>
          </p:cNvSpPr>
          <p:nvPr>
            <p:ph type="sldImg"/>
          </p:nvPr>
        </p:nvSpPr>
        <p:spPr>
          <a:xfrm>
            <a:off x="1181100" y="701675"/>
            <a:ext cx="4648200" cy="3486150"/>
          </a:xfrm>
          <a:ln/>
        </p:spPr>
      </p:sp>
      <p:sp>
        <p:nvSpPr>
          <p:cNvPr id="15363" name="Rectangle 3"/>
          <p:cNvSpPr>
            <a:spLocks noGrp="1" noChangeArrowheads="1"/>
          </p:cNvSpPr>
          <p:nvPr>
            <p:ph type="body" idx="1"/>
          </p:nvPr>
        </p:nvSpPr>
        <p:spPr>
          <a:xfrm>
            <a:off x="934092" y="4414924"/>
            <a:ext cx="5142218" cy="4180070"/>
          </a:xfrm>
        </p:spPr>
        <p:txBody>
          <a:bodyPr/>
          <a:lstStyle/>
          <a:p>
            <a:pPr marL="171441" indent="-171441">
              <a:buFont typeface="Arial" panose="020B0604020202020204" pitchFamily="34" charset="0"/>
              <a:buChar char="•"/>
            </a:pPr>
            <a:r>
              <a:rPr lang="en-US" dirty="0"/>
              <a:t>Entered the U.S. eight years ago </a:t>
            </a:r>
          </a:p>
          <a:p>
            <a:pPr marL="171441" indent="-171441">
              <a:buFont typeface="Arial" panose="020B0604020202020204" pitchFamily="34" charset="0"/>
              <a:buChar char="•"/>
            </a:pPr>
            <a:r>
              <a:rPr lang="en-US" dirty="0"/>
              <a:t>Third largest commercial lab system in the U.S within 6 years.</a:t>
            </a:r>
          </a:p>
          <a:p>
            <a:pPr marL="171441" indent="-171441" defTabSz="914350" eaLnBrk="0" fontAlgn="base" hangingPunct="0">
              <a:spcBef>
                <a:spcPct val="30000"/>
              </a:spcBef>
              <a:spcAft>
                <a:spcPct val="0"/>
              </a:spcAft>
              <a:buFont typeface="Arial" panose="020B0604020202020204" pitchFamily="34" charset="0"/>
              <a:buChar char="•"/>
              <a:defRPr/>
            </a:pPr>
            <a:r>
              <a:rPr lang="en-US" dirty="0"/>
              <a:t>Covering two-thirds of the population of the U.S.</a:t>
            </a:r>
          </a:p>
          <a:p>
            <a:pPr marL="171441" indent="-171441">
              <a:buFont typeface="Arial" panose="020B0604020202020204" pitchFamily="34" charset="0"/>
              <a:buChar char="•"/>
            </a:pPr>
            <a:r>
              <a:rPr lang="en-US" dirty="0"/>
              <a:t>Advanced clinical and anatomic pathology capabilities</a:t>
            </a:r>
          </a:p>
          <a:p>
            <a:pPr marL="171441" indent="-171441" defTabSz="914350" eaLnBrk="0" fontAlgn="base" hangingPunct="0">
              <a:spcBef>
                <a:spcPct val="30000"/>
              </a:spcBef>
              <a:spcAft>
                <a:spcPct val="0"/>
              </a:spcAft>
              <a:buFont typeface="Arial" panose="020B0604020202020204" pitchFamily="34" charset="0"/>
              <a:buChar char="•"/>
              <a:defRPr/>
            </a:pPr>
            <a:r>
              <a:rPr lang="en-US" dirty="0"/>
              <a:t>About 15 laboratories in eight regions across the U.S.</a:t>
            </a:r>
          </a:p>
          <a:p>
            <a:pPr marL="171441" indent="-171441">
              <a:buFont typeface="Arial" panose="020B0604020202020204" pitchFamily="34" charset="0"/>
              <a:buChar char="•"/>
            </a:pPr>
            <a:r>
              <a:rPr lang="en-US" dirty="0"/>
              <a:t>Local autonomy – with access to worldwide Sonic capabilities:</a:t>
            </a:r>
          </a:p>
          <a:p>
            <a:pPr marL="628615" lvl="1" indent="-171441">
              <a:buFont typeface="Arial" panose="020B0604020202020204" pitchFamily="34" charset="0"/>
              <a:buChar char="•"/>
            </a:pPr>
            <a:r>
              <a:rPr lang="en-US" dirty="0"/>
              <a:t>Resources</a:t>
            </a:r>
          </a:p>
          <a:p>
            <a:pPr marL="628615" lvl="1" indent="-171441">
              <a:buFont typeface="Arial" panose="020B0604020202020204" pitchFamily="34" charset="0"/>
              <a:buChar char="•"/>
            </a:pPr>
            <a:r>
              <a:rPr lang="en-US" dirty="0"/>
              <a:t>Purchasing</a:t>
            </a:r>
          </a:p>
          <a:p>
            <a:pPr marL="628615" lvl="1" indent="-171441">
              <a:buFont typeface="Arial" panose="020B0604020202020204" pitchFamily="34" charset="0"/>
              <a:buChar char="•"/>
            </a:pPr>
            <a:r>
              <a:rPr lang="en-US" dirty="0"/>
              <a:t>Technology</a:t>
            </a:r>
          </a:p>
          <a:p>
            <a:pPr marL="628615" lvl="1" indent="-171441">
              <a:buFont typeface="Arial" panose="020B0604020202020204" pitchFamily="34" charset="0"/>
              <a:buChar char="•"/>
            </a:pPr>
            <a:r>
              <a:rPr lang="en-US" dirty="0"/>
              <a:t>Experience</a:t>
            </a:r>
          </a:p>
          <a:p>
            <a:pPr eaLnBrk="1" hangingPunct="1"/>
            <a:endParaRPr lang="en-US" dirty="0"/>
          </a:p>
        </p:txBody>
      </p:sp>
    </p:spTree>
    <p:extLst>
      <p:ext uri="{BB962C8B-B14F-4D97-AF65-F5344CB8AC3E}">
        <p14:creationId xmlns:p14="http://schemas.microsoft.com/office/powerpoint/2010/main" val="273934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Turbulent</a:t>
            </a:r>
            <a:r>
              <a:rPr lang="en-US" baseline="0" dirty="0" smtClean="0"/>
              <a:t> times ahead - </a:t>
            </a:r>
            <a:r>
              <a:rPr lang="en-US" dirty="0" smtClean="0"/>
              <a:t>it</a:t>
            </a:r>
            <a:r>
              <a:rPr lang="en-US" baseline="0" dirty="0" smtClean="0"/>
              <a:t> is also an opportunity for the lab to shine!</a:t>
            </a:r>
          </a:p>
          <a:p>
            <a:r>
              <a:rPr lang="en-US" b="1" dirty="0" smtClean="0"/>
              <a:t>Key message – important message </a:t>
            </a:r>
            <a:endParaRPr lang="en-US" baseline="0" dirty="0" smtClean="0"/>
          </a:p>
          <a:p>
            <a:pPr marL="0" indent="0">
              <a:buFont typeface="Arial" pitchFamily="34" charset="0"/>
              <a:buNone/>
            </a:pPr>
            <a:r>
              <a:rPr lang="en-US" baseline="0" dirty="0" smtClean="0">
                <a:solidFill>
                  <a:srgbClr val="C00000"/>
                </a:solidFill>
              </a:rPr>
              <a:t>Lab testing is a highly leveraged activity </a:t>
            </a:r>
            <a:r>
              <a:rPr lang="en-US" baseline="0" dirty="0" smtClean="0"/>
              <a:t>in preventative &amp; downstream cost control </a:t>
            </a:r>
          </a:p>
          <a:p>
            <a:pPr marL="0" indent="0">
              <a:buFont typeface="Arial" pitchFamily="34" charset="0"/>
              <a:buNone/>
            </a:pPr>
            <a:endParaRPr lang="en-US" baseline="0" dirty="0" smtClean="0"/>
          </a:p>
          <a:p>
            <a:pPr marL="0" indent="0">
              <a:buFont typeface="Arial" pitchFamily="34" charset="0"/>
              <a:buNone/>
            </a:pPr>
            <a:r>
              <a:rPr lang="en-US" baseline="0" dirty="0" smtClean="0"/>
              <a:t>Lab services can play a major role in an outcomes based HC environment. </a:t>
            </a:r>
          </a:p>
          <a:p>
            <a:r>
              <a:rPr lang="en-US" baseline="0" dirty="0" smtClean="0"/>
              <a:t> </a:t>
            </a:r>
          </a:p>
        </p:txBody>
      </p:sp>
      <p:sp>
        <p:nvSpPr>
          <p:cNvPr id="4" name="Slide Number Placeholder 3"/>
          <p:cNvSpPr>
            <a:spLocks noGrp="1"/>
          </p:cNvSpPr>
          <p:nvPr>
            <p:ph type="sldNum" sz="quarter" idx="10"/>
          </p:nvPr>
        </p:nvSpPr>
        <p:spPr/>
        <p:txBody>
          <a:bodyPr/>
          <a:lstStyle/>
          <a:p>
            <a:pPr>
              <a:defRPr/>
            </a:pPr>
            <a:fld id="{66DF362F-7167-414A-86D6-890C8D588AE4}"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77060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7B5C7-D71A-4579-87AB-C3AD2F3425E9}" type="slidenum">
              <a:rPr lang="en-US">
                <a:solidFill>
                  <a:srgbClr val="000000"/>
                </a:solidFill>
              </a:rPr>
              <a:pPr/>
              <a:t>32</a:t>
            </a:fld>
            <a:endParaRPr lang="en-US">
              <a:solidFill>
                <a:srgbClr val="000000"/>
              </a:solidFill>
            </a:endParaRPr>
          </a:p>
        </p:txBody>
      </p:sp>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pPr marL="0" indent="0">
              <a:buFont typeface="Arial" pitchFamily="34" charset="0"/>
              <a:buNone/>
            </a:pPr>
            <a:r>
              <a:rPr lang="en-US" dirty="0" smtClean="0"/>
              <a:t>Lab</a:t>
            </a:r>
            <a:r>
              <a:rPr lang="en-US" baseline="0" dirty="0" smtClean="0"/>
              <a:t> costs is inclusive of space, personnel instruments and equipment spent by the hospital to operate its own laboratory(</a:t>
            </a:r>
            <a:r>
              <a:rPr lang="en-US" baseline="0" dirty="0" err="1" smtClean="0"/>
              <a:t>ies</a:t>
            </a:r>
            <a:r>
              <a:rPr lang="en-US" baseline="0" dirty="0" smtClean="0"/>
              <a:t>) w/in the health system or hospital</a:t>
            </a:r>
          </a:p>
          <a:p>
            <a:pPr marL="0" indent="0">
              <a:buFont typeface="Arial" pitchFamily="34" charset="0"/>
              <a:buNone/>
            </a:pPr>
            <a:endParaRPr lang="en-US" baseline="0" dirty="0" smtClean="0"/>
          </a:p>
          <a:p>
            <a:pPr marL="0" indent="0">
              <a:buFont typeface="Arial" pitchFamily="34" charset="0"/>
              <a:buNone/>
            </a:pPr>
            <a:r>
              <a:rPr lang="en-US" baseline="0" dirty="0" smtClean="0"/>
              <a:t>50%-70% quoted as the portion of a typical inpatient EMR that are lab and biometric data (lab results/vitals)</a:t>
            </a:r>
          </a:p>
          <a:p>
            <a:pPr marL="0" indent="0">
              <a:buFont typeface="Arial" pitchFamily="34" charset="0"/>
              <a:buNone/>
            </a:pPr>
            <a:endParaRPr lang="en-US" baseline="0" dirty="0" smtClean="0"/>
          </a:p>
          <a:p>
            <a:pPr marL="0" indent="0">
              <a:buFont typeface="Arial" pitchFamily="34" charset="0"/>
              <a:buNone/>
            </a:pPr>
            <a:r>
              <a:rPr lang="en-US" baseline="0" dirty="0" smtClean="0"/>
              <a:t>70%-80% are the percentage of downstream costs directly influenced by lab data</a:t>
            </a:r>
            <a:endParaRPr lang="en-US" dirty="0" smtClean="0"/>
          </a:p>
        </p:txBody>
      </p:sp>
    </p:spTree>
    <p:extLst>
      <p:ext uri="{BB962C8B-B14F-4D97-AF65-F5344CB8AC3E}">
        <p14:creationId xmlns:p14="http://schemas.microsoft.com/office/powerpoint/2010/main" val="38248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ea typeface="ＭＳ Ｐゴシック" charset="-128"/>
              </a:defRPr>
            </a:lvl1pPr>
            <a:lvl2pPr marL="742950" indent="-285750" defTabSz="931863" eaLnBrk="0" hangingPunct="0">
              <a:defRPr>
                <a:solidFill>
                  <a:schemeClr val="tx1"/>
                </a:solidFill>
                <a:latin typeface="Arial" charset="0"/>
                <a:ea typeface="ＭＳ Ｐゴシック" charset="-128"/>
              </a:defRPr>
            </a:lvl2pPr>
            <a:lvl3pPr marL="1143000" indent="-228600" defTabSz="931863" eaLnBrk="0" hangingPunct="0">
              <a:defRPr>
                <a:solidFill>
                  <a:schemeClr val="tx1"/>
                </a:solidFill>
                <a:latin typeface="Arial" charset="0"/>
                <a:ea typeface="ＭＳ Ｐゴシック" charset="-128"/>
              </a:defRPr>
            </a:lvl3pPr>
            <a:lvl4pPr marL="1600200" indent="-228600" defTabSz="931863" eaLnBrk="0" hangingPunct="0">
              <a:defRPr>
                <a:solidFill>
                  <a:schemeClr val="tx1"/>
                </a:solidFill>
                <a:latin typeface="Arial" charset="0"/>
                <a:ea typeface="ＭＳ Ｐゴシック" charset="-128"/>
              </a:defRPr>
            </a:lvl4pPr>
            <a:lvl5pPr marL="2057400" indent="-228600" defTabSz="931863" eaLnBrk="0" hangingPunct="0">
              <a:defRPr>
                <a:solidFill>
                  <a:schemeClr val="tx1"/>
                </a:solidFill>
                <a:latin typeface="Arial" charset="0"/>
                <a:ea typeface="ＭＳ Ｐゴシック"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0079874-E6E9-4645-BB26-37580EB2D8CA}" type="slidenum">
              <a:rPr lang="en-US" smtClean="0">
                <a:solidFill>
                  <a:prstClr val="black"/>
                </a:solidFill>
              </a:rPr>
              <a:pPr eaLnBrk="1" hangingPunct="1"/>
              <a:t>37</a:t>
            </a:fld>
            <a:endParaRPr lang="en-US" dirty="0" smtClean="0">
              <a:solidFill>
                <a:prstClr val="black"/>
              </a:solidFill>
            </a:endParaRPr>
          </a:p>
        </p:txBody>
      </p:sp>
      <p:sp>
        <p:nvSpPr>
          <p:cNvPr id="36867" name="Rectangle 2"/>
          <p:cNvSpPr>
            <a:spLocks noGrp="1" noRot="1" noChangeAspect="1" noChangeArrowheads="1" noTextEdit="1"/>
          </p:cNvSpPr>
          <p:nvPr>
            <p:ph type="sldImg"/>
          </p:nvPr>
        </p:nvSpPr>
        <p:spPr>
          <a:xfrm>
            <a:off x="1181100" y="698500"/>
            <a:ext cx="4648200" cy="3486150"/>
          </a:xfrm>
          <a:ln/>
        </p:spPr>
      </p:sp>
      <p:sp>
        <p:nvSpPr>
          <p:cNvPr id="36868" name="Rectangle 3"/>
          <p:cNvSpPr>
            <a:spLocks noGrp="1" noChangeArrowheads="1"/>
          </p:cNvSpPr>
          <p:nvPr>
            <p:ph type="body" idx="1"/>
          </p:nvPr>
        </p:nvSpPr>
        <p:spPr>
          <a:xfrm>
            <a:off x="701675" y="4416425"/>
            <a:ext cx="5607050" cy="4181475"/>
          </a:xfrm>
          <a:noFill/>
        </p:spPr>
        <p:txBody>
          <a:bodyPr/>
          <a:lstStyle/>
          <a:p>
            <a:pPr eaLnBrk="1" hangingPunct="1"/>
            <a:r>
              <a:rPr lang="en-US" baseline="0" dirty="0" smtClean="0"/>
              <a:t>[</a:t>
            </a:r>
            <a:endParaRPr lang="en-US" dirty="0" smtClean="0"/>
          </a:p>
        </p:txBody>
      </p:sp>
    </p:spTree>
    <p:extLst>
      <p:ext uri="{BB962C8B-B14F-4D97-AF65-F5344CB8AC3E}">
        <p14:creationId xmlns:p14="http://schemas.microsoft.com/office/powerpoint/2010/main" val="2540447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solidFill>
                <a:srgbClr val="000000"/>
              </a:solidFill>
            </a:endParaRPr>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solidFill>
                <a:srgbClr val="000000"/>
              </a:solidFill>
            </a:endParaRPr>
          </a:p>
        </p:txBody>
      </p:sp>
      <p:pic>
        <p:nvPicPr>
          <p:cNvPr id="6" name="Picture 6" descr="eHealthTo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572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13312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216256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25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076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9144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5" name="Rectangle 9"/>
          <p:cNvSpPr>
            <a:spLocks noChangeArrowheads="1"/>
          </p:cNvSpPr>
          <p:nvPr userDrawn="1"/>
        </p:nvSpPr>
        <p:spPr bwMode="auto">
          <a:xfrm>
            <a:off x="0" y="6553200"/>
            <a:ext cx="9144000" cy="3048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6" name="Rectangle 10"/>
          <p:cNvSpPr>
            <a:spLocks noChangeArrowheads="1"/>
          </p:cNvSpPr>
          <p:nvPr userDrawn="1"/>
        </p:nvSpPr>
        <p:spPr bwMode="auto">
          <a:xfrm>
            <a:off x="0" y="914400"/>
            <a:ext cx="9144000" cy="76200"/>
          </a:xfrm>
          <a:prstGeom prst="rect">
            <a:avLst/>
          </a:prstGeom>
          <a:solidFill>
            <a:srgbClr val="FF11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7" name="Rectangle 17"/>
          <p:cNvSpPr>
            <a:spLocks noChangeArrowheads="1"/>
          </p:cNvSpPr>
          <p:nvPr userDrawn="1"/>
        </p:nvSpPr>
        <p:spPr bwMode="auto">
          <a:xfrm>
            <a:off x="457200" y="122238"/>
            <a:ext cx="86375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fontAlgn="base">
              <a:spcBef>
                <a:spcPct val="0"/>
              </a:spcBef>
              <a:spcAft>
                <a:spcPct val="0"/>
              </a:spcAft>
            </a:pPr>
            <a:endParaRPr lang="en-US" sz="2200" b="1" dirty="0">
              <a:solidFill>
                <a:srgbClr val="FFFFFF"/>
              </a:solidFill>
              <a:ea typeface="ＭＳ Ｐゴシック" charset="-128"/>
            </a:endParaRPr>
          </a:p>
        </p:txBody>
      </p:sp>
      <p:sp>
        <p:nvSpPr>
          <p:cNvPr id="2050" name="Rectangle 3"/>
          <p:cNvSpPr>
            <a:spLocks noGrp="1" noChangeArrowheads="1"/>
          </p:cNvSpPr>
          <p:nvPr>
            <p:ph type="subTitle" idx="1"/>
          </p:nvPr>
        </p:nvSpPr>
        <p:spPr>
          <a:xfrm>
            <a:off x="4572000" y="4724400"/>
            <a:ext cx="3200400" cy="914400"/>
          </a:xfrm>
        </p:spPr>
        <p:txBody>
          <a:bodyPr/>
          <a:lstStyle>
            <a:lvl1pPr marL="0" indent="0" algn="ctr">
              <a:buFont typeface="Arial" charset="0"/>
              <a:buNone/>
              <a:defRPr smtClean="0"/>
            </a:lvl1pPr>
          </a:lstStyle>
          <a:p>
            <a:pPr lvl="0"/>
            <a:r>
              <a:rPr lang="en-US" noProof="0" smtClean="0"/>
              <a:t>Click to edit Master subtitle style</a:t>
            </a:r>
          </a:p>
        </p:txBody>
      </p:sp>
      <p:sp>
        <p:nvSpPr>
          <p:cNvPr id="2054" name="Rectangle 2"/>
          <p:cNvSpPr>
            <a:spLocks noGrp="1" noChangeArrowheads="1"/>
          </p:cNvSpPr>
          <p:nvPr>
            <p:ph type="ctrTitle"/>
          </p:nvPr>
        </p:nvSpPr>
        <p:spPr>
          <a:xfrm>
            <a:off x="4572000" y="2130425"/>
            <a:ext cx="3886200" cy="1470025"/>
          </a:xfrm>
        </p:spPr>
        <p:txBody>
          <a:bodyPr/>
          <a:lstStyle>
            <a:lvl1pPr>
              <a:defRPr smtClean="0"/>
            </a:lvl1pPr>
          </a:lstStyle>
          <a:p>
            <a:pPr lvl="0"/>
            <a:r>
              <a:rPr lang="en-US" noProof="0" smtClean="0"/>
              <a:t>Click to edit Master title style</a:t>
            </a:r>
          </a:p>
        </p:txBody>
      </p:sp>
      <p:sp>
        <p:nvSpPr>
          <p:cNvPr id="8" name="Rectangle 5"/>
          <p:cNvSpPr>
            <a:spLocks noGrp="1" noChangeArrowheads="1"/>
          </p:cNvSpPr>
          <p:nvPr>
            <p:ph type="ftr" sz="quarter" idx="10"/>
          </p:nvPr>
        </p:nvSpPr>
        <p:spPr>
          <a:xfrm>
            <a:off x="3124200" y="6245225"/>
            <a:ext cx="2895600" cy="476250"/>
          </a:xfrm>
        </p:spPr>
        <p:txBody>
          <a:bodyPr/>
          <a:lstStyle>
            <a:lvl1pPr>
              <a:defRPr sz="900" b="1" i="1">
                <a:solidFill>
                  <a:schemeClr val="bg1"/>
                </a:solidFill>
                <a:latin typeface="+mn-lt"/>
                <a:ea typeface="+mn-ea"/>
              </a:defRPr>
            </a:lvl1pPr>
          </a:lstStyle>
          <a:p>
            <a:pPr>
              <a:defRPr/>
            </a:pPr>
            <a:r>
              <a:rPr lang="en-US" smtClean="0">
                <a:solidFill>
                  <a:srgbClr val="FFFFFF"/>
                </a:solidFill>
              </a:rPr>
              <a:t>(c) 2014 Sonic Healthcare USA </a:t>
            </a:r>
            <a:endParaRPr lang="en-US" dirty="0">
              <a:solidFill>
                <a:srgbClr val="FFFFFF"/>
              </a:solidFill>
            </a:endParaRPr>
          </a:p>
        </p:txBody>
      </p:sp>
      <p:sp>
        <p:nvSpPr>
          <p:cNvPr id="9"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D9340673-EA52-475C-B9D2-CE49F424991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90134515"/>
      </p:ext>
    </p:extLst>
  </p:cSld>
  <p:clrMapOvr>
    <a:masterClrMapping/>
  </p:clrMapOvr>
  <p:transition advClick="0" advTm="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FBD1100-736E-4E66-9C15-C88D9AA482B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46749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A68C1B3-78F3-4D83-9421-710A54655D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54669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F5B7535-3E80-4F98-8E26-AD897B0E5B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4663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EC7FA89-EE11-4BED-BEE8-EE264FD674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90876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F0CD8705-7775-4924-B1CF-296A1B93C9F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39657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1950BEF-E324-4D08-B7BA-C2A529B06E6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68788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7C05A60-14B6-4F56-BB87-5D643AB6CA6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1289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1363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B4C1B41-82F0-4D08-94F3-A4312CEB4E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4528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567F7B0-8C38-451A-ADB8-CC0C80134D1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19512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97165F-6E32-427A-AD33-1A22752C2E7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0847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2085EC4-883F-4D86-BCDC-F5D2B3253D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4490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3444875" y="6588125"/>
            <a:ext cx="2133600" cy="222250"/>
          </a:xfrm>
        </p:spPr>
        <p:txBody>
          <a:bodyPr/>
          <a:lstStyle>
            <a:lvl1pPr>
              <a:defRPr/>
            </a:lvl1pPr>
          </a:lstStyle>
          <a:p>
            <a:fld id="{6E29B084-A46E-4DAF-9729-3129321E716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9284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9144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5" name="Rectangle 9"/>
          <p:cNvSpPr>
            <a:spLocks noChangeArrowheads="1"/>
          </p:cNvSpPr>
          <p:nvPr userDrawn="1"/>
        </p:nvSpPr>
        <p:spPr bwMode="auto">
          <a:xfrm>
            <a:off x="0" y="6553200"/>
            <a:ext cx="9144000" cy="3048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6" name="Rectangle 10"/>
          <p:cNvSpPr>
            <a:spLocks noChangeArrowheads="1"/>
          </p:cNvSpPr>
          <p:nvPr userDrawn="1"/>
        </p:nvSpPr>
        <p:spPr bwMode="auto">
          <a:xfrm>
            <a:off x="0" y="914400"/>
            <a:ext cx="9144000" cy="76200"/>
          </a:xfrm>
          <a:prstGeom prst="rect">
            <a:avLst/>
          </a:prstGeom>
          <a:solidFill>
            <a:srgbClr val="FF11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7" name="Rectangle 17"/>
          <p:cNvSpPr>
            <a:spLocks noChangeArrowheads="1"/>
          </p:cNvSpPr>
          <p:nvPr userDrawn="1"/>
        </p:nvSpPr>
        <p:spPr bwMode="auto">
          <a:xfrm>
            <a:off x="457200" y="122238"/>
            <a:ext cx="86375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fontAlgn="base">
              <a:spcBef>
                <a:spcPct val="0"/>
              </a:spcBef>
              <a:spcAft>
                <a:spcPct val="0"/>
              </a:spcAft>
            </a:pPr>
            <a:endParaRPr lang="en-US" sz="2200" b="1" dirty="0">
              <a:solidFill>
                <a:srgbClr val="FFFFFF"/>
              </a:solidFill>
              <a:ea typeface="ＭＳ Ｐゴシック" charset="-128"/>
            </a:endParaRPr>
          </a:p>
        </p:txBody>
      </p:sp>
      <p:sp>
        <p:nvSpPr>
          <p:cNvPr id="2050" name="Rectangle 3"/>
          <p:cNvSpPr>
            <a:spLocks noGrp="1" noChangeArrowheads="1"/>
          </p:cNvSpPr>
          <p:nvPr>
            <p:ph type="subTitle" idx="1"/>
          </p:nvPr>
        </p:nvSpPr>
        <p:spPr>
          <a:xfrm>
            <a:off x="4572000" y="4724400"/>
            <a:ext cx="3200400" cy="914400"/>
          </a:xfrm>
        </p:spPr>
        <p:txBody>
          <a:bodyPr/>
          <a:lstStyle>
            <a:lvl1pPr marL="0" indent="0" algn="ctr">
              <a:buFont typeface="Arial" charset="0"/>
              <a:buNone/>
              <a:defRPr smtClean="0"/>
            </a:lvl1pPr>
          </a:lstStyle>
          <a:p>
            <a:pPr lvl="0"/>
            <a:r>
              <a:rPr lang="en-US" noProof="0" smtClean="0"/>
              <a:t>Click to edit Master subtitle style</a:t>
            </a:r>
          </a:p>
        </p:txBody>
      </p:sp>
      <p:sp>
        <p:nvSpPr>
          <p:cNvPr id="2054" name="Rectangle 2"/>
          <p:cNvSpPr>
            <a:spLocks noGrp="1" noChangeArrowheads="1"/>
          </p:cNvSpPr>
          <p:nvPr>
            <p:ph type="ctrTitle"/>
          </p:nvPr>
        </p:nvSpPr>
        <p:spPr>
          <a:xfrm>
            <a:off x="4572000" y="2130425"/>
            <a:ext cx="3886200" cy="1470025"/>
          </a:xfrm>
        </p:spPr>
        <p:txBody>
          <a:bodyPr/>
          <a:lstStyle>
            <a:lvl1pPr>
              <a:defRPr smtClean="0"/>
            </a:lvl1pPr>
          </a:lstStyle>
          <a:p>
            <a:pPr lvl="0"/>
            <a:r>
              <a:rPr lang="en-US" noProof="0" smtClean="0"/>
              <a:t>Click to edit Master title style</a:t>
            </a:r>
          </a:p>
        </p:txBody>
      </p:sp>
      <p:sp>
        <p:nvSpPr>
          <p:cNvPr id="8" name="Rectangle 5"/>
          <p:cNvSpPr>
            <a:spLocks noGrp="1" noChangeArrowheads="1"/>
          </p:cNvSpPr>
          <p:nvPr>
            <p:ph type="ftr" sz="quarter" idx="10"/>
          </p:nvPr>
        </p:nvSpPr>
        <p:spPr>
          <a:xfrm>
            <a:off x="3124200" y="6245225"/>
            <a:ext cx="2895600" cy="476250"/>
          </a:xfrm>
        </p:spPr>
        <p:txBody>
          <a:bodyPr/>
          <a:lstStyle>
            <a:lvl1pPr>
              <a:defRPr sz="900" b="1" i="1">
                <a:solidFill>
                  <a:schemeClr val="bg1"/>
                </a:solidFill>
                <a:latin typeface="+mn-lt"/>
                <a:ea typeface="+mn-ea"/>
              </a:defRPr>
            </a:lvl1pPr>
          </a:lstStyle>
          <a:p>
            <a:pPr>
              <a:defRPr/>
            </a:pPr>
            <a:r>
              <a:rPr lang="en-US" smtClean="0">
                <a:solidFill>
                  <a:srgbClr val="FFFFFF"/>
                </a:solidFill>
              </a:rPr>
              <a:t>(c) 2014 Sonic Healthcare USA </a:t>
            </a:r>
            <a:endParaRPr lang="en-US" dirty="0">
              <a:solidFill>
                <a:srgbClr val="FFFFFF"/>
              </a:solidFill>
            </a:endParaRPr>
          </a:p>
        </p:txBody>
      </p:sp>
      <p:sp>
        <p:nvSpPr>
          <p:cNvPr id="9"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D9340673-EA52-475C-B9D2-CE49F424991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46892783"/>
      </p:ext>
    </p:extLst>
  </p:cSld>
  <p:clrMapOvr>
    <a:masterClrMapping/>
  </p:clrMapOvr>
  <p:transition advClick="0" advTm="0"/>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FBD1100-736E-4E66-9C15-C88D9AA482B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504037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A68C1B3-78F3-4D83-9421-710A54655D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6221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F5B7535-3E80-4F98-8E26-AD897B0E5B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67196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EC7FA89-EE11-4BED-BEE8-EE264FD674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00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9859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F0CD8705-7775-4924-B1CF-296A1B93C9F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2783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1950BEF-E324-4D08-B7BA-C2A529B06E6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61571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7C05A60-14B6-4F56-BB87-5D643AB6CA6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5736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B4C1B41-82F0-4D08-94F3-A4312CEB4E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06323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567F7B0-8C38-451A-ADB8-CC0C80134D1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57210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97165F-6E32-427A-AD33-1A22752C2E7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41834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FFFFFF"/>
                </a:solidFill>
              </a:rPr>
              <a:t>(c) 2014 Sonic Healthcare USA </a:t>
            </a:r>
            <a:endParaRPr lang="en-US" dirty="0">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2085EC4-883F-4D86-BCDC-F5D2B3253D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22269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3444875" y="6588125"/>
            <a:ext cx="2133600" cy="222250"/>
          </a:xfrm>
        </p:spPr>
        <p:txBody>
          <a:bodyPr/>
          <a:lstStyle>
            <a:lvl1pPr>
              <a:defRPr/>
            </a:lvl1pPr>
          </a:lstStyle>
          <a:p>
            <a:fld id="{6E29B084-A46E-4DAF-9729-3129321E716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5715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269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541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5026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39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149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701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eHealthT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25857"/>
            <a:ext cx="3505200" cy="6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5240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solidFill>
                <a:srgbClr val="000000"/>
              </a:solidFill>
            </a:endParaRPr>
          </a:p>
        </p:txBody>
      </p:sp>
      <p:sp>
        <p:nvSpPr>
          <p:cNvPr id="103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solidFill>
                <a:srgbClr val="000000"/>
              </a:solidFill>
            </a:endParaRPr>
          </a:p>
        </p:txBody>
      </p:sp>
      <p:sp>
        <p:nvSpPr>
          <p:cNvPr id="1031" name="Text Box 7"/>
          <p:cNvSpPr txBox="1">
            <a:spLocks noChangeArrowheads="1"/>
          </p:cNvSpPr>
          <p:nvPr userDrawn="1"/>
        </p:nvSpPr>
        <p:spPr bwMode="auto">
          <a:xfrm>
            <a:off x="7162800" y="6248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US">
                <a:solidFill>
                  <a:srgbClr val="000000"/>
                </a:solidFill>
              </a:rPr>
              <a:t> </a:t>
            </a:r>
            <a:fld id="{D4B614AE-5F5F-43CC-937A-9FF8EA4AAD9A}" type="slidenum">
              <a:rPr lang="en-US" sz="1000">
                <a:solidFill>
                  <a:srgbClr val="000000"/>
                </a:solidFill>
              </a:rPr>
              <a:pPr algn="r" eaLnBrk="1" fontAlgn="base" hangingPunct="1">
                <a:spcBef>
                  <a:spcPct val="5000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3596293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b="1">
          <a:solidFill>
            <a:srgbClr val="000048"/>
          </a:solidFill>
          <a:latin typeface="+mj-lt"/>
          <a:ea typeface="+mj-ea"/>
          <a:cs typeface="+mj-cs"/>
        </a:defRPr>
      </a:lvl1pPr>
      <a:lvl2pPr algn="ctr" rtl="0" eaLnBrk="0" fontAlgn="base" hangingPunct="0">
        <a:spcBef>
          <a:spcPct val="0"/>
        </a:spcBef>
        <a:spcAft>
          <a:spcPct val="0"/>
        </a:spcAft>
        <a:defRPr sz="4000" b="1">
          <a:solidFill>
            <a:srgbClr val="000048"/>
          </a:solidFill>
          <a:latin typeface="Arial" charset="0"/>
          <a:cs typeface="Arial" charset="0"/>
        </a:defRPr>
      </a:lvl2pPr>
      <a:lvl3pPr algn="ctr" rtl="0" eaLnBrk="0" fontAlgn="base" hangingPunct="0">
        <a:spcBef>
          <a:spcPct val="0"/>
        </a:spcBef>
        <a:spcAft>
          <a:spcPct val="0"/>
        </a:spcAft>
        <a:defRPr sz="4000" b="1">
          <a:solidFill>
            <a:srgbClr val="000048"/>
          </a:solidFill>
          <a:latin typeface="Arial" charset="0"/>
          <a:cs typeface="Arial" charset="0"/>
        </a:defRPr>
      </a:lvl3pPr>
      <a:lvl4pPr algn="ctr" rtl="0" eaLnBrk="0" fontAlgn="base" hangingPunct="0">
        <a:spcBef>
          <a:spcPct val="0"/>
        </a:spcBef>
        <a:spcAft>
          <a:spcPct val="0"/>
        </a:spcAft>
        <a:defRPr sz="4000" b="1">
          <a:solidFill>
            <a:srgbClr val="000048"/>
          </a:solidFill>
          <a:latin typeface="Arial" charset="0"/>
          <a:cs typeface="Arial" charset="0"/>
        </a:defRPr>
      </a:lvl4pPr>
      <a:lvl5pPr algn="ctr" rtl="0" eaLnBrk="0" fontAlgn="base" hangingPunct="0">
        <a:spcBef>
          <a:spcPct val="0"/>
        </a:spcBef>
        <a:spcAft>
          <a:spcPct val="0"/>
        </a:spcAft>
        <a:defRPr sz="4000" b="1">
          <a:solidFill>
            <a:srgbClr val="000048"/>
          </a:solidFill>
          <a:latin typeface="Arial" charset="0"/>
          <a:cs typeface="Arial" charset="0"/>
        </a:defRPr>
      </a:lvl5pPr>
      <a:lvl6pPr marL="457200" algn="ctr" rtl="0" fontAlgn="base">
        <a:spcBef>
          <a:spcPct val="0"/>
        </a:spcBef>
        <a:spcAft>
          <a:spcPct val="0"/>
        </a:spcAft>
        <a:defRPr sz="4000" b="1">
          <a:solidFill>
            <a:srgbClr val="000048"/>
          </a:solidFill>
          <a:latin typeface="Arial" charset="0"/>
          <a:cs typeface="Arial" charset="0"/>
        </a:defRPr>
      </a:lvl6pPr>
      <a:lvl7pPr marL="914400" algn="ctr" rtl="0" fontAlgn="base">
        <a:spcBef>
          <a:spcPct val="0"/>
        </a:spcBef>
        <a:spcAft>
          <a:spcPct val="0"/>
        </a:spcAft>
        <a:defRPr sz="4000" b="1">
          <a:solidFill>
            <a:srgbClr val="000048"/>
          </a:solidFill>
          <a:latin typeface="Arial" charset="0"/>
          <a:cs typeface="Arial" charset="0"/>
        </a:defRPr>
      </a:lvl7pPr>
      <a:lvl8pPr marL="1371600" algn="ctr" rtl="0" fontAlgn="base">
        <a:spcBef>
          <a:spcPct val="0"/>
        </a:spcBef>
        <a:spcAft>
          <a:spcPct val="0"/>
        </a:spcAft>
        <a:defRPr sz="4000" b="1">
          <a:solidFill>
            <a:srgbClr val="000048"/>
          </a:solidFill>
          <a:latin typeface="Arial" charset="0"/>
          <a:cs typeface="Arial" charset="0"/>
        </a:defRPr>
      </a:lvl8pPr>
      <a:lvl9pPr marL="1828800" algn="ctr" rtl="0" fontAlgn="base">
        <a:spcBef>
          <a:spcPct val="0"/>
        </a:spcBef>
        <a:spcAft>
          <a:spcPct val="0"/>
        </a:spcAft>
        <a:defRPr sz="4000" b="1">
          <a:solidFill>
            <a:srgbClr val="000048"/>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000048"/>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48"/>
          </a:solidFill>
          <a:latin typeface="+mn-lt"/>
          <a:cs typeface="+mn-cs"/>
        </a:defRPr>
      </a:lvl2pPr>
      <a:lvl3pPr marL="1143000" indent="-228600" algn="l" rtl="0" eaLnBrk="0" fontAlgn="base" hangingPunct="0">
        <a:spcBef>
          <a:spcPct val="20000"/>
        </a:spcBef>
        <a:spcAft>
          <a:spcPct val="0"/>
        </a:spcAft>
        <a:buChar char="•"/>
        <a:defRPr sz="2400">
          <a:solidFill>
            <a:srgbClr val="000048"/>
          </a:solidFill>
          <a:latin typeface="+mn-lt"/>
          <a:cs typeface="+mn-cs"/>
        </a:defRPr>
      </a:lvl3pPr>
      <a:lvl4pPr marL="1600200" indent="-228600" algn="l" rtl="0" eaLnBrk="0" fontAlgn="base" hangingPunct="0">
        <a:spcBef>
          <a:spcPct val="20000"/>
        </a:spcBef>
        <a:spcAft>
          <a:spcPct val="0"/>
        </a:spcAft>
        <a:buChar char="–"/>
        <a:defRPr sz="2000">
          <a:solidFill>
            <a:srgbClr val="000048"/>
          </a:solidFill>
          <a:latin typeface="+mn-lt"/>
          <a:cs typeface="+mn-cs"/>
        </a:defRPr>
      </a:lvl4pPr>
      <a:lvl5pPr marL="2057400" indent="-228600" algn="l" rtl="0" eaLnBrk="0" fontAlgn="base" hangingPunct="0">
        <a:spcBef>
          <a:spcPct val="20000"/>
        </a:spcBef>
        <a:spcAft>
          <a:spcPct val="0"/>
        </a:spcAft>
        <a:buChar char="»"/>
        <a:defRPr sz="2000">
          <a:solidFill>
            <a:srgbClr val="000048"/>
          </a:solidFill>
          <a:latin typeface="+mn-lt"/>
          <a:cs typeface="+mn-cs"/>
        </a:defRPr>
      </a:lvl5pPr>
      <a:lvl6pPr marL="2514600" indent="-228600" algn="l" rtl="0" fontAlgn="base">
        <a:spcBef>
          <a:spcPct val="20000"/>
        </a:spcBef>
        <a:spcAft>
          <a:spcPct val="0"/>
        </a:spcAft>
        <a:buChar char="»"/>
        <a:defRPr sz="2000">
          <a:solidFill>
            <a:srgbClr val="000048"/>
          </a:solidFill>
          <a:latin typeface="+mn-lt"/>
          <a:cs typeface="+mn-cs"/>
        </a:defRPr>
      </a:lvl6pPr>
      <a:lvl7pPr marL="2971800" indent="-228600" algn="l" rtl="0" fontAlgn="base">
        <a:spcBef>
          <a:spcPct val="20000"/>
        </a:spcBef>
        <a:spcAft>
          <a:spcPct val="0"/>
        </a:spcAft>
        <a:buChar char="»"/>
        <a:defRPr sz="2000">
          <a:solidFill>
            <a:srgbClr val="000048"/>
          </a:solidFill>
          <a:latin typeface="+mn-lt"/>
          <a:cs typeface="+mn-cs"/>
        </a:defRPr>
      </a:lvl7pPr>
      <a:lvl8pPr marL="3429000" indent="-228600" algn="l" rtl="0" fontAlgn="base">
        <a:spcBef>
          <a:spcPct val="20000"/>
        </a:spcBef>
        <a:spcAft>
          <a:spcPct val="0"/>
        </a:spcAft>
        <a:buChar char="»"/>
        <a:defRPr sz="2000">
          <a:solidFill>
            <a:srgbClr val="000048"/>
          </a:solidFill>
          <a:latin typeface="+mn-lt"/>
          <a:cs typeface="+mn-cs"/>
        </a:defRPr>
      </a:lvl8pPr>
      <a:lvl9pPr marL="3886200" indent="-228600" algn="l" rtl="0" fontAlgn="base">
        <a:spcBef>
          <a:spcPct val="20000"/>
        </a:spcBef>
        <a:spcAft>
          <a:spcPct val="0"/>
        </a:spcAft>
        <a:buChar char="»"/>
        <a:defRPr sz="2000">
          <a:solidFill>
            <a:srgbClr val="000048"/>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7"/>
          <p:cNvSpPr>
            <a:spLocks noChangeArrowheads="1"/>
          </p:cNvSpPr>
          <p:nvPr userDrawn="1"/>
        </p:nvSpPr>
        <p:spPr bwMode="auto">
          <a:xfrm>
            <a:off x="0" y="0"/>
            <a:ext cx="9144000" cy="9144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028" name="Rectangle 9"/>
          <p:cNvSpPr>
            <a:spLocks noChangeArrowheads="1"/>
          </p:cNvSpPr>
          <p:nvPr userDrawn="1"/>
        </p:nvSpPr>
        <p:spPr bwMode="auto">
          <a:xfrm>
            <a:off x="0" y="6553200"/>
            <a:ext cx="9144000" cy="3048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029" name="Rectangle 10"/>
          <p:cNvSpPr>
            <a:spLocks noChangeArrowheads="1"/>
          </p:cNvSpPr>
          <p:nvPr userDrawn="1"/>
        </p:nvSpPr>
        <p:spPr bwMode="auto">
          <a:xfrm>
            <a:off x="0" y="914400"/>
            <a:ext cx="9144000" cy="76200"/>
          </a:xfrm>
          <a:prstGeom prst="rect">
            <a:avLst/>
          </a:prstGeom>
          <a:solidFill>
            <a:srgbClr val="FF11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030" name="Rectangle 2"/>
          <p:cNvSpPr>
            <a:spLocks noGrp="1" noChangeArrowheads="1"/>
          </p:cNvSpPr>
          <p:nvPr>
            <p:ph type="title"/>
          </p:nvPr>
        </p:nvSpPr>
        <p:spPr bwMode="auto">
          <a:xfrm>
            <a:off x="4572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Action title</a:t>
            </a:r>
            <a:br>
              <a:rPr lang="en-US" smtClean="0"/>
            </a:br>
            <a:r>
              <a:rPr lang="en-US" smtClean="0"/>
              <a:t>Subtitle</a:t>
            </a:r>
          </a:p>
        </p:txBody>
      </p:sp>
      <p:sp>
        <p:nvSpPr>
          <p:cNvPr id="3" name="Rectangle 5"/>
          <p:cNvSpPr>
            <a:spLocks noGrp="1" noChangeArrowheads="1"/>
          </p:cNvSpPr>
          <p:nvPr>
            <p:ph type="ftr" sz="quarter" idx="3"/>
          </p:nvPr>
        </p:nvSpPr>
        <p:spPr bwMode="auto">
          <a:xfrm>
            <a:off x="152400" y="6629400"/>
            <a:ext cx="41767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solidFill>
                  <a:schemeClr val="bg1"/>
                </a:solidFill>
                <a:latin typeface="Century Gothic" pitchFamily="34" charset="0"/>
              </a:defRPr>
            </a:lvl1pPr>
          </a:lstStyle>
          <a:p>
            <a:pPr fontAlgn="base">
              <a:spcBef>
                <a:spcPct val="0"/>
              </a:spcBef>
              <a:spcAft>
                <a:spcPct val="0"/>
              </a:spcAft>
              <a:defRPr/>
            </a:pPr>
            <a:r>
              <a:rPr lang="en-US" smtClean="0">
                <a:solidFill>
                  <a:srgbClr val="FFFFFF"/>
                </a:solidFill>
                <a:ea typeface="ＭＳ Ｐゴシック" charset="-128"/>
              </a:rPr>
              <a:t>(c) 2014 Sonic Healthcare USA </a:t>
            </a:r>
            <a:endParaRPr lang="en-US" dirty="0">
              <a:solidFill>
                <a:srgbClr val="FFFFFF"/>
              </a:solidFill>
              <a:ea typeface="ＭＳ Ｐゴシック" charset="-128"/>
            </a:endParaRPr>
          </a:p>
        </p:txBody>
      </p:sp>
      <p:sp>
        <p:nvSpPr>
          <p:cNvPr id="1032" name="Rectangle 17"/>
          <p:cNvSpPr>
            <a:spLocks noChangeArrowheads="1"/>
          </p:cNvSpPr>
          <p:nvPr userDrawn="1"/>
        </p:nvSpPr>
        <p:spPr bwMode="auto">
          <a:xfrm>
            <a:off x="457200" y="122238"/>
            <a:ext cx="86375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fontAlgn="base">
              <a:spcBef>
                <a:spcPct val="0"/>
              </a:spcBef>
              <a:spcAft>
                <a:spcPct val="0"/>
              </a:spcAft>
            </a:pPr>
            <a:endParaRPr lang="en-US" sz="2200" b="1" dirty="0">
              <a:solidFill>
                <a:srgbClr val="FFFFFF"/>
              </a:solidFill>
              <a:ea typeface="ＭＳ Ｐゴシック" charset="-128"/>
            </a:endParaRPr>
          </a:p>
        </p:txBody>
      </p:sp>
      <p:sp>
        <p:nvSpPr>
          <p:cNvPr id="2" name="Rectangle 6"/>
          <p:cNvSpPr>
            <a:spLocks noGrp="1" noChangeArrowheads="1"/>
          </p:cNvSpPr>
          <p:nvPr>
            <p:ph type="sldNum" sz="quarter" idx="4"/>
          </p:nvPr>
        </p:nvSpPr>
        <p:spPr bwMode="auto">
          <a:xfrm>
            <a:off x="8077200" y="65532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solidFill>
                  <a:schemeClr val="bg1"/>
                </a:solidFill>
                <a:latin typeface="Century Gothic" pitchFamily="34" charset="0"/>
              </a:defRPr>
            </a:lvl1pPr>
          </a:lstStyle>
          <a:p>
            <a:pPr fontAlgn="base">
              <a:spcBef>
                <a:spcPct val="0"/>
              </a:spcBef>
              <a:spcAft>
                <a:spcPct val="0"/>
              </a:spcAft>
              <a:defRPr/>
            </a:pPr>
            <a:fld id="{B0A17420-CD1F-4941-89AA-A1669C38B3E4}" type="slidenum">
              <a:rPr lang="en-US">
                <a:solidFill>
                  <a:srgbClr val="FFFFFF"/>
                </a:solidFill>
                <a:ea typeface="ＭＳ Ｐゴシック" charset="-128"/>
              </a:rPr>
              <a:pPr fontAlgn="base">
                <a:spcBef>
                  <a:spcPct val="0"/>
                </a:spcBef>
                <a:spcAft>
                  <a:spcPct val="0"/>
                </a:spcAft>
                <a:defRPr/>
              </a:pPr>
              <a:t>‹#›</a:t>
            </a:fld>
            <a:endParaRPr lang="en-US" dirty="0">
              <a:solidFill>
                <a:srgbClr val="FFFFFF"/>
              </a:solidFill>
              <a:ea typeface="ＭＳ Ｐゴシック" charset="-128"/>
            </a:endParaRPr>
          </a:p>
        </p:txBody>
      </p:sp>
    </p:spTree>
    <p:extLst>
      <p:ext uri="{BB962C8B-B14F-4D97-AF65-F5344CB8AC3E}">
        <p14:creationId xmlns:p14="http://schemas.microsoft.com/office/powerpoint/2010/main" val="2371035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advClick="0" advTm="0"/>
  <p:timing>
    <p:tnLst>
      <p:par>
        <p:cTn id="1" dur="indefinite" restart="never" nodeType="tmRoot"/>
      </p:par>
    </p:tnLst>
  </p:timing>
  <p:hf hdr="0" dt="0"/>
  <p:txStyles>
    <p:titleStyle>
      <a:lvl1pPr algn="l" rtl="0" eaLnBrk="0" fontAlgn="base" hangingPunct="0">
        <a:spcBef>
          <a:spcPct val="0"/>
        </a:spcBef>
        <a:spcAft>
          <a:spcPct val="0"/>
        </a:spcAft>
        <a:defRPr sz="22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200" b="1">
          <a:solidFill>
            <a:schemeClr val="bg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2200" b="1">
          <a:solidFill>
            <a:schemeClr val="bg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2200" b="1">
          <a:solidFill>
            <a:schemeClr val="bg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2200" b="1">
          <a:solidFill>
            <a:schemeClr val="bg1"/>
          </a:solidFill>
          <a:latin typeface="Century Gothic" charset="0"/>
          <a:ea typeface="ＭＳ Ｐゴシック" charset="-128"/>
          <a:cs typeface="ＭＳ Ｐゴシック" charset="-128"/>
        </a:defRPr>
      </a:lvl5pPr>
      <a:lvl6pPr marL="457200" algn="l" rtl="0" fontAlgn="base">
        <a:spcBef>
          <a:spcPct val="0"/>
        </a:spcBef>
        <a:spcAft>
          <a:spcPct val="0"/>
        </a:spcAft>
        <a:defRPr sz="2200" b="1">
          <a:solidFill>
            <a:schemeClr val="bg1"/>
          </a:solidFill>
          <a:latin typeface="Century Gothic" charset="0"/>
        </a:defRPr>
      </a:lvl6pPr>
      <a:lvl7pPr marL="914400" algn="l" rtl="0" fontAlgn="base">
        <a:spcBef>
          <a:spcPct val="0"/>
        </a:spcBef>
        <a:spcAft>
          <a:spcPct val="0"/>
        </a:spcAft>
        <a:defRPr sz="2200" b="1">
          <a:solidFill>
            <a:schemeClr val="bg1"/>
          </a:solidFill>
          <a:latin typeface="Century Gothic" charset="0"/>
        </a:defRPr>
      </a:lvl7pPr>
      <a:lvl8pPr marL="1371600" algn="l" rtl="0" fontAlgn="base">
        <a:spcBef>
          <a:spcPct val="0"/>
        </a:spcBef>
        <a:spcAft>
          <a:spcPct val="0"/>
        </a:spcAft>
        <a:defRPr sz="2200" b="1">
          <a:solidFill>
            <a:schemeClr val="bg1"/>
          </a:solidFill>
          <a:latin typeface="Century Gothic" charset="0"/>
        </a:defRPr>
      </a:lvl8pPr>
      <a:lvl9pPr marL="1828800" algn="l" rtl="0" fontAlgn="base">
        <a:spcBef>
          <a:spcPct val="0"/>
        </a:spcBef>
        <a:spcAft>
          <a:spcPct val="0"/>
        </a:spcAft>
        <a:defRPr sz="2200" b="1">
          <a:solidFill>
            <a:schemeClr val="bg1"/>
          </a:solidFill>
          <a:latin typeface="Century Gothic" charset="0"/>
        </a:defRPr>
      </a:lvl9pPr>
    </p:titleStyle>
    <p:bodyStyle>
      <a:lvl1pPr marL="342900" indent="-342900" algn="l" rtl="0" eaLnBrk="0" fontAlgn="base" hangingPunct="0">
        <a:spcBef>
          <a:spcPct val="20000"/>
        </a:spcBef>
        <a:spcAft>
          <a:spcPct val="0"/>
        </a:spcAft>
        <a:buClr>
          <a:srgbClr val="004D9F"/>
        </a:buClr>
        <a:buFont typeface="Arial" charset="0"/>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4D9F"/>
        </a:buClr>
        <a:buFont typeface="Arial" charset="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004D9F"/>
        </a:buClr>
        <a:buFont typeface="Wingdings" pitchFamily="2" charset="2"/>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004D9F"/>
        </a:buClr>
        <a:buFont typeface="Arial" charset="0"/>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004D9F"/>
        </a:buClr>
        <a:buFont typeface="Arial" charset="0"/>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004D9F"/>
        </a:buClr>
        <a:buFont typeface="Arial" charset="0"/>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004D9F"/>
        </a:buClr>
        <a:buFont typeface="Arial" charset="0"/>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004D9F"/>
        </a:buClr>
        <a:buFont typeface="Arial" charset="0"/>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004D9F"/>
        </a:buClr>
        <a:buFont typeface="Arial" charset="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7"/>
          <p:cNvSpPr>
            <a:spLocks noChangeArrowheads="1"/>
          </p:cNvSpPr>
          <p:nvPr userDrawn="1"/>
        </p:nvSpPr>
        <p:spPr bwMode="auto">
          <a:xfrm>
            <a:off x="0" y="0"/>
            <a:ext cx="9144000" cy="9144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028" name="Rectangle 9"/>
          <p:cNvSpPr>
            <a:spLocks noChangeArrowheads="1"/>
          </p:cNvSpPr>
          <p:nvPr userDrawn="1"/>
        </p:nvSpPr>
        <p:spPr bwMode="auto">
          <a:xfrm>
            <a:off x="0" y="6553200"/>
            <a:ext cx="9144000" cy="3048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029" name="Rectangle 10"/>
          <p:cNvSpPr>
            <a:spLocks noChangeArrowheads="1"/>
          </p:cNvSpPr>
          <p:nvPr userDrawn="1"/>
        </p:nvSpPr>
        <p:spPr bwMode="auto">
          <a:xfrm>
            <a:off x="0" y="914400"/>
            <a:ext cx="9144000" cy="76200"/>
          </a:xfrm>
          <a:prstGeom prst="rect">
            <a:avLst/>
          </a:prstGeom>
          <a:solidFill>
            <a:srgbClr val="FF11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030" name="Rectangle 2"/>
          <p:cNvSpPr>
            <a:spLocks noGrp="1" noChangeArrowheads="1"/>
          </p:cNvSpPr>
          <p:nvPr>
            <p:ph type="title"/>
          </p:nvPr>
        </p:nvSpPr>
        <p:spPr bwMode="auto">
          <a:xfrm>
            <a:off x="4572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Action title</a:t>
            </a:r>
            <a:br>
              <a:rPr lang="en-US" smtClean="0"/>
            </a:br>
            <a:r>
              <a:rPr lang="en-US" smtClean="0"/>
              <a:t>Subtitle</a:t>
            </a:r>
          </a:p>
        </p:txBody>
      </p:sp>
      <p:sp>
        <p:nvSpPr>
          <p:cNvPr id="3" name="Rectangle 5"/>
          <p:cNvSpPr>
            <a:spLocks noGrp="1" noChangeArrowheads="1"/>
          </p:cNvSpPr>
          <p:nvPr>
            <p:ph type="ftr" sz="quarter" idx="3"/>
          </p:nvPr>
        </p:nvSpPr>
        <p:spPr bwMode="auto">
          <a:xfrm>
            <a:off x="152400" y="6629400"/>
            <a:ext cx="41767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solidFill>
                  <a:schemeClr val="bg1"/>
                </a:solidFill>
                <a:latin typeface="Century Gothic" pitchFamily="34" charset="0"/>
              </a:defRPr>
            </a:lvl1pPr>
          </a:lstStyle>
          <a:p>
            <a:pPr fontAlgn="base">
              <a:spcBef>
                <a:spcPct val="0"/>
              </a:spcBef>
              <a:spcAft>
                <a:spcPct val="0"/>
              </a:spcAft>
              <a:defRPr/>
            </a:pPr>
            <a:r>
              <a:rPr lang="en-US" smtClean="0">
                <a:solidFill>
                  <a:srgbClr val="FFFFFF"/>
                </a:solidFill>
                <a:ea typeface="ＭＳ Ｐゴシック" charset="-128"/>
              </a:rPr>
              <a:t>(c) 2014 Sonic Healthcare USA </a:t>
            </a:r>
            <a:endParaRPr lang="en-US" dirty="0">
              <a:solidFill>
                <a:srgbClr val="FFFFFF"/>
              </a:solidFill>
              <a:ea typeface="ＭＳ Ｐゴシック" charset="-128"/>
            </a:endParaRPr>
          </a:p>
        </p:txBody>
      </p:sp>
      <p:sp>
        <p:nvSpPr>
          <p:cNvPr id="1032" name="Rectangle 17"/>
          <p:cNvSpPr>
            <a:spLocks noChangeArrowheads="1"/>
          </p:cNvSpPr>
          <p:nvPr userDrawn="1"/>
        </p:nvSpPr>
        <p:spPr bwMode="auto">
          <a:xfrm>
            <a:off x="457200" y="122238"/>
            <a:ext cx="86375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fontAlgn="base">
              <a:spcBef>
                <a:spcPct val="0"/>
              </a:spcBef>
              <a:spcAft>
                <a:spcPct val="0"/>
              </a:spcAft>
            </a:pPr>
            <a:endParaRPr lang="en-US" sz="2200" b="1" dirty="0">
              <a:solidFill>
                <a:srgbClr val="FFFFFF"/>
              </a:solidFill>
              <a:ea typeface="ＭＳ Ｐゴシック" charset="-128"/>
            </a:endParaRPr>
          </a:p>
        </p:txBody>
      </p:sp>
      <p:sp>
        <p:nvSpPr>
          <p:cNvPr id="2" name="Rectangle 6"/>
          <p:cNvSpPr>
            <a:spLocks noGrp="1" noChangeArrowheads="1"/>
          </p:cNvSpPr>
          <p:nvPr>
            <p:ph type="sldNum" sz="quarter" idx="4"/>
          </p:nvPr>
        </p:nvSpPr>
        <p:spPr bwMode="auto">
          <a:xfrm>
            <a:off x="8077200" y="65532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solidFill>
                  <a:schemeClr val="bg1"/>
                </a:solidFill>
                <a:latin typeface="Century Gothic" pitchFamily="34" charset="0"/>
              </a:defRPr>
            </a:lvl1pPr>
          </a:lstStyle>
          <a:p>
            <a:pPr fontAlgn="base">
              <a:spcBef>
                <a:spcPct val="0"/>
              </a:spcBef>
              <a:spcAft>
                <a:spcPct val="0"/>
              </a:spcAft>
              <a:defRPr/>
            </a:pPr>
            <a:fld id="{B0A17420-CD1F-4941-89AA-A1669C38B3E4}" type="slidenum">
              <a:rPr lang="en-US">
                <a:solidFill>
                  <a:srgbClr val="FFFFFF"/>
                </a:solidFill>
                <a:ea typeface="ＭＳ Ｐゴシック" charset="-128"/>
              </a:rPr>
              <a:pPr fontAlgn="base">
                <a:spcBef>
                  <a:spcPct val="0"/>
                </a:spcBef>
                <a:spcAft>
                  <a:spcPct val="0"/>
                </a:spcAft>
                <a:defRPr/>
              </a:pPr>
              <a:t>‹#›</a:t>
            </a:fld>
            <a:endParaRPr lang="en-US" dirty="0">
              <a:solidFill>
                <a:srgbClr val="FFFFFF"/>
              </a:solidFill>
              <a:ea typeface="ＭＳ Ｐゴシック" charset="-128"/>
            </a:endParaRPr>
          </a:p>
        </p:txBody>
      </p:sp>
    </p:spTree>
    <p:extLst>
      <p:ext uri="{BB962C8B-B14F-4D97-AF65-F5344CB8AC3E}">
        <p14:creationId xmlns:p14="http://schemas.microsoft.com/office/powerpoint/2010/main" val="6292532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advClick="0" advTm="0"/>
  <p:timing>
    <p:tnLst>
      <p:par>
        <p:cTn id="1" dur="indefinite" restart="never" nodeType="tmRoot"/>
      </p:par>
    </p:tnLst>
  </p:timing>
  <p:hf hdr="0" dt="0"/>
  <p:txStyles>
    <p:titleStyle>
      <a:lvl1pPr algn="l" rtl="0" eaLnBrk="0" fontAlgn="base" hangingPunct="0">
        <a:spcBef>
          <a:spcPct val="0"/>
        </a:spcBef>
        <a:spcAft>
          <a:spcPct val="0"/>
        </a:spcAft>
        <a:defRPr sz="22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200" b="1">
          <a:solidFill>
            <a:schemeClr val="bg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2200" b="1">
          <a:solidFill>
            <a:schemeClr val="bg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2200" b="1">
          <a:solidFill>
            <a:schemeClr val="bg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2200" b="1">
          <a:solidFill>
            <a:schemeClr val="bg1"/>
          </a:solidFill>
          <a:latin typeface="Century Gothic" charset="0"/>
          <a:ea typeface="ＭＳ Ｐゴシック" charset="-128"/>
          <a:cs typeface="ＭＳ Ｐゴシック" charset="-128"/>
        </a:defRPr>
      </a:lvl5pPr>
      <a:lvl6pPr marL="457200" algn="l" rtl="0" fontAlgn="base">
        <a:spcBef>
          <a:spcPct val="0"/>
        </a:spcBef>
        <a:spcAft>
          <a:spcPct val="0"/>
        </a:spcAft>
        <a:defRPr sz="2200" b="1">
          <a:solidFill>
            <a:schemeClr val="bg1"/>
          </a:solidFill>
          <a:latin typeface="Century Gothic" charset="0"/>
        </a:defRPr>
      </a:lvl6pPr>
      <a:lvl7pPr marL="914400" algn="l" rtl="0" fontAlgn="base">
        <a:spcBef>
          <a:spcPct val="0"/>
        </a:spcBef>
        <a:spcAft>
          <a:spcPct val="0"/>
        </a:spcAft>
        <a:defRPr sz="2200" b="1">
          <a:solidFill>
            <a:schemeClr val="bg1"/>
          </a:solidFill>
          <a:latin typeface="Century Gothic" charset="0"/>
        </a:defRPr>
      </a:lvl7pPr>
      <a:lvl8pPr marL="1371600" algn="l" rtl="0" fontAlgn="base">
        <a:spcBef>
          <a:spcPct val="0"/>
        </a:spcBef>
        <a:spcAft>
          <a:spcPct val="0"/>
        </a:spcAft>
        <a:defRPr sz="2200" b="1">
          <a:solidFill>
            <a:schemeClr val="bg1"/>
          </a:solidFill>
          <a:latin typeface="Century Gothic" charset="0"/>
        </a:defRPr>
      </a:lvl8pPr>
      <a:lvl9pPr marL="1828800" algn="l" rtl="0" fontAlgn="base">
        <a:spcBef>
          <a:spcPct val="0"/>
        </a:spcBef>
        <a:spcAft>
          <a:spcPct val="0"/>
        </a:spcAft>
        <a:defRPr sz="2200" b="1">
          <a:solidFill>
            <a:schemeClr val="bg1"/>
          </a:solidFill>
          <a:latin typeface="Century Gothic" charset="0"/>
        </a:defRPr>
      </a:lvl9pPr>
    </p:titleStyle>
    <p:bodyStyle>
      <a:lvl1pPr marL="342900" indent="-342900" algn="l" rtl="0" eaLnBrk="0" fontAlgn="base" hangingPunct="0">
        <a:spcBef>
          <a:spcPct val="20000"/>
        </a:spcBef>
        <a:spcAft>
          <a:spcPct val="0"/>
        </a:spcAft>
        <a:buClr>
          <a:srgbClr val="004D9F"/>
        </a:buClr>
        <a:buFont typeface="Arial" charset="0"/>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4D9F"/>
        </a:buClr>
        <a:buFont typeface="Arial" charset="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004D9F"/>
        </a:buClr>
        <a:buFont typeface="Wingdings" pitchFamily="2" charset="2"/>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004D9F"/>
        </a:buClr>
        <a:buFont typeface="Arial" charset="0"/>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004D9F"/>
        </a:buClr>
        <a:buFont typeface="Arial" charset="0"/>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004D9F"/>
        </a:buClr>
        <a:buFont typeface="Arial" charset="0"/>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004D9F"/>
        </a:buClr>
        <a:buFont typeface="Arial" charset="0"/>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004D9F"/>
        </a:buClr>
        <a:buFont typeface="Arial" charset="0"/>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004D9F"/>
        </a:buClr>
        <a:buFont typeface="Arial" charset="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57200" y="2438400"/>
            <a:ext cx="8229600" cy="1470025"/>
          </a:xfrm>
        </p:spPr>
        <p:txBody>
          <a:bodyPr/>
          <a:lstStyle/>
          <a:p>
            <a:pPr eaLnBrk="1" hangingPunct="1"/>
            <a:r>
              <a:rPr lang="en-US" sz="3600" dirty="0" smtClean="0"/>
              <a:t>eHealth Initiative Data Analytics</a:t>
            </a:r>
            <a:br>
              <a:rPr lang="en-US" sz="3600" dirty="0" smtClean="0"/>
            </a:br>
            <a:r>
              <a:rPr lang="en-US" sz="3600" dirty="0" smtClean="0"/>
              <a:t>Sub-Workgroup</a:t>
            </a:r>
          </a:p>
        </p:txBody>
      </p:sp>
      <p:sp>
        <p:nvSpPr>
          <p:cNvPr id="3075" name="Rectangle 5"/>
          <p:cNvSpPr>
            <a:spLocks noGrp="1" noChangeArrowheads="1"/>
          </p:cNvSpPr>
          <p:nvPr>
            <p:ph type="subTitle" idx="1"/>
          </p:nvPr>
        </p:nvSpPr>
        <p:spPr>
          <a:xfrm>
            <a:off x="1371600" y="4876800"/>
            <a:ext cx="6400800" cy="1371600"/>
          </a:xfrm>
        </p:spPr>
        <p:txBody>
          <a:bodyPr/>
          <a:lstStyle/>
          <a:p>
            <a:pPr eaLnBrk="1" hangingPunct="1"/>
            <a:r>
              <a:rPr lang="en-US" sz="2400" dirty="0" smtClean="0"/>
              <a:t>June 4, 2015</a:t>
            </a:r>
          </a:p>
          <a:p>
            <a:pPr eaLnBrk="1" hangingPunct="1"/>
            <a:r>
              <a:rPr lang="en-US" sz="2400" dirty="0" smtClean="0"/>
              <a:t>2:00 – 3:00 pm ET</a:t>
            </a:r>
          </a:p>
        </p:txBody>
      </p:sp>
    </p:spTree>
    <p:extLst>
      <p:ext uri="{BB962C8B-B14F-4D97-AF65-F5344CB8AC3E}">
        <p14:creationId xmlns:p14="http://schemas.microsoft.com/office/powerpoint/2010/main" val="1706294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Clinical Decision Support</a:t>
            </a:r>
            <a:endParaRPr lang="en-US" dirty="0"/>
          </a:p>
        </p:txBody>
      </p:sp>
      <p:sp>
        <p:nvSpPr>
          <p:cNvPr id="3" name="Content Placeholder 2"/>
          <p:cNvSpPr>
            <a:spLocks noGrp="1"/>
          </p:cNvSpPr>
          <p:nvPr>
            <p:ph idx="1"/>
          </p:nvPr>
        </p:nvSpPr>
        <p:spPr/>
        <p:txBody>
          <a:bodyPr/>
          <a:lstStyle/>
          <a:p>
            <a:r>
              <a:rPr lang="en-US" dirty="0" smtClean="0"/>
              <a:t>Increased quality of care among geographically separated members of a single health care team;</a:t>
            </a:r>
          </a:p>
          <a:p>
            <a:r>
              <a:rPr lang="en-US" dirty="0" smtClean="0"/>
              <a:t>Avoidance of medical errors;</a:t>
            </a:r>
          </a:p>
          <a:p>
            <a:r>
              <a:rPr lang="en-US" dirty="0" smtClean="0"/>
              <a:t>Increased efficiency;</a:t>
            </a:r>
          </a:p>
          <a:p>
            <a:r>
              <a:rPr lang="en-US" dirty="0" smtClean="0"/>
              <a:t>Improved drug compliance; </a:t>
            </a:r>
          </a:p>
          <a:p>
            <a:r>
              <a:rPr lang="en-US" dirty="0" smtClean="0"/>
              <a:t>Utilization of proper preventive services;</a:t>
            </a:r>
          </a:p>
          <a:p>
            <a:r>
              <a:rPr lang="en-US" dirty="0" smtClean="0"/>
              <a:t>Proactive outreach;</a:t>
            </a:r>
          </a:p>
          <a:p>
            <a:r>
              <a:rPr lang="en-US" dirty="0" smtClean="0"/>
              <a:t>Chronic care management</a:t>
            </a:r>
          </a:p>
          <a:p>
            <a:r>
              <a:rPr lang="en-US" dirty="0" smtClean="0"/>
              <a:t>Cost savings; and </a:t>
            </a:r>
          </a:p>
          <a:p>
            <a:r>
              <a:rPr lang="en-US" dirty="0" smtClean="0"/>
              <a:t>Revenue capture.</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24" t="13205" r="13659" b="7163"/>
          <a:stretch/>
        </p:blipFill>
        <p:spPr bwMode="auto">
          <a:xfrm>
            <a:off x="4724400" y="4141693"/>
            <a:ext cx="3352800" cy="239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428747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Order Sets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A collection of orders that can be entered at one time</a:t>
            </a:r>
          </a:p>
          <a:p>
            <a:pPr lvl="1"/>
            <a:r>
              <a:rPr lang="en-US" dirty="0" smtClean="0"/>
              <a:t>Could be diagnostically driven or task driven</a:t>
            </a:r>
            <a:endParaRPr lang="en-US" dirty="0"/>
          </a:p>
          <a:p>
            <a:r>
              <a:rPr lang="en-US" dirty="0" smtClean="0"/>
              <a:t>Advantages</a:t>
            </a:r>
          </a:p>
          <a:p>
            <a:pPr lvl="1"/>
            <a:r>
              <a:rPr lang="en-US" dirty="0" smtClean="0"/>
              <a:t>Speed computerized order entry</a:t>
            </a:r>
          </a:p>
          <a:p>
            <a:pPr lvl="1"/>
            <a:r>
              <a:rPr lang="en-US" dirty="0" smtClean="0"/>
              <a:t>Represent best practices</a:t>
            </a:r>
          </a:p>
          <a:p>
            <a:pPr lvl="1"/>
            <a:r>
              <a:rPr lang="en-US" dirty="0" smtClean="0"/>
              <a:t>Decrease variations in care</a:t>
            </a:r>
          </a:p>
          <a:p>
            <a:pPr lvl="1"/>
            <a:r>
              <a:rPr lang="en-US" dirty="0" smtClean="0"/>
              <a:t>Care elevated to the level of experts</a:t>
            </a:r>
          </a:p>
          <a:p>
            <a:r>
              <a:rPr lang="en-US" dirty="0" smtClean="0"/>
              <a:t>Challenges</a:t>
            </a:r>
          </a:p>
          <a:p>
            <a:pPr lvl="1"/>
            <a:r>
              <a:rPr lang="en-US" dirty="0" smtClean="0"/>
              <a:t>Needs to be developed</a:t>
            </a:r>
          </a:p>
          <a:p>
            <a:pPr lvl="1"/>
            <a:r>
              <a:rPr lang="en-US" dirty="0" smtClean="0"/>
              <a:t>Requires domain expertise from multiple places – nursing, pharmacy, laboratory, radiology, etc.</a:t>
            </a:r>
          </a:p>
          <a:p>
            <a:pPr lvl="1"/>
            <a:r>
              <a:rPr lang="en-US" dirty="0" smtClean="0"/>
              <a:t>Needs to be used to be effective</a:t>
            </a:r>
          </a:p>
          <a:p>
            <a:pPr lvl="1"/>
            <a:r>
              <a:rPr lang="en-US" dirty="0" smtClean="0"/>
              <a:t>Needs to be maintained</a:t>
            </a:r>
          </a:p>
          <a:p>
            <a:pPr lvl="1"/>
            <a:r>
              <a:rPr lang="en-US" dirty="0" smtClean="0"/>
              <a:t>Needs to limit personal order sets</a:t>
            </a:r>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11</a:t>
            </a:fld>
            <a:endParaRPr lang="en-US" dirty="0">
              <a:solidFill>
                <a:srgbClr val="FFFFFF"/>
              </a:solidFill>
            </a:endParaRPr>
          </a:p>
        </p:txBody>
      </p:sp>
    </p:spTree>
    <p:extLst>
      <p:ext uri="{BB962C8B-B14F-4D97-AF65-F5344CB8AC3E}">
        <p14:creationId xmlns:p14="http://schemas.microsoft.com/office/powerpoint/2010/main" val="326609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Rule-Based Clinical Decision Support</a:t>
            </a:r>
            <a:endParaRPr lang="en-US" dirty="0"/>
          </a:p>
        </p:txBody>
      </p:sp>
      <p:sp>
        <p:nvSpPr>
          <p:cNvPr id="3" name="Content Placeholder 2"/>
          <p:cNvSpPr>
            <a:spLocks noGrp="1"/>
          </p:cNvSpPr>
          <p:nvPr>
            <p:ph idx="1"/>
          </p:nvPr>
        </p:nvSpPr>
        <p:spPr/>
        <p:txBody>
          <a:bodyPr/>
          <a:lstStyle/>
          <a:p>
            <a:pPr>
              <a:spcAft>
                <a:spcPts val="600"/>
              </a:spcAft>
            </a:pPr>
            <a:r>
              <a:rPr lang="en-US" sz="2000" dirty="0" smtClean="0"/>
              <a:t>Characteristics of individual patients are used to generate patient specific interventions, assessments, recommendations, or other forms of guidance that are then presented to a decision making recipient or recipients that can include clinicians, patients, and others involved in care delivery. </a:t>
            </a:r>
          </a:p>
          <a:p>
            <a:pPr>
              <a:spcAft>
                <a:spcPts val="600"/>
              </a:spcAft>
            </a:pPr>
            <a:r>
              <a:rPr lang="en-US" sz="2000" dirty="0" smtClean="0"/>
              <a:t>ONC believes it represents one of the most promising tools to mitigate the ever-increasing complexity of the day-to-day care practice of medicine. When implemented successfully, CDS can assure that all patients in a practice receive appropriate and timely preventive services. </a:t>
            </a:r>
          </a:p>
          <a:p>
            <a:pPr>
              <a:spcAft>
                <a:spcPts val="600"/>
              </a:spcAft>
            </a:pPr>
            <a:r>
              <a:rPr lang="en-US" sz="2000" dirty="0" smtClean="0"/>
              <a:t>The </a:t>
            </a:r>
            <a:r>
              <a:rPr lang="en-US" sz="2000" dirty="0"/>
              <a:t>effective use of a clinical decision support system means patients get the right tests, the right medications, and the right treatment, particularly for chronic conditions.</a:t>
            </a:r>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12</a:t>
            </a:fld>
            <a:endParaRPr lang="en-US" dirty="0">
              <a:solidFill>
                <a:srgbClr val="FFFFFF"/>
              </a:solidFill>
            </a:endParaRPr>
          </a:p>
        </p:txBody>
      </p:sp>
    </p:spTree>
    <p:extLst>
      <p:ext uri="{BB962C8B-B14F-4D97-AF65-F5344CB8AC3E}">
        <p14:creationId xmlns:p14="http://schemas.microsoft.com/office/powerpoint/2010/main" val="289886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 and Clinical Decision Support</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388" y="7070"/>
            <a:ext cx="1447800" cy="111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13</a:t>
            </a:fld>
            <a:endParaRPr lang="en-US"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66" y="1219200"/>
            <a:ext cx="8848725"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37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Regulation</a:t>
            </a:r>
            <a:endParaRPr lang="en-US" dirty="0"/>
          </a:p>
        </p:txBody>
      </p:sp>
      <p:sp>
        <p:nvSpPr>
          <p:cNvPr id="3" name="Content Placeholder 2"/>
          <p:cNvSpPr>
            <a:spLocks noGrp="1"/>
          </p:cNvSpPr>
          <p:nvPr>
            <p:ph idx="1"/>
          </p:nvPr>
        </p:nvSpPr>
        <p:spPr/>
        <p:txBody>
          <a:bodyPr/>
          <a:lstStyle/>
          <a:p>
            <a:r>
              <a:rPr lang="en-US" dirty="0" smtClean="0"/>
              <a:t>FDA plans to release a separate guidance on CDS software (apart from the recent Mobile Medical Applications guidance).</a:t>
            </a:r>
          </a:p>
          <a:p>
            <a:r>
              <a:rPr lang="en-US" dirty="0" smtClean="0"/>
              <a:t>FDA </a:t>
            </a:r>
            <a:r>
              <a:rPr lang="en-US" dirty="0"/>
              <a:t>has authority to regulate HIT but has not done so </a:t>
            </a:r>
            <a:r>
              <a:rPr lang="en-US" dirty="0" smtClean="0"/>
              <a:t>except in limited ways — authority </a:t>
            </a:r>
            <a:r>
              <a:rPr lang="en-US" dirty="0"/>
              <a:t>limited to HIT that meets the </a:t>
            </a:r>
            <a:r>
              <a:rPr lang="en-US" dirty="0" smtClean="0"/>
              <a:t>definition </a:t>
            </a:r>
            <a:r>
              <a:rPr lang="en-US" dirty="0"/>
              <a:t>of a “medical </a:t>
            </a:r>
            <a:r>
              <a:rPr lang="en-US" dirty="0" smtClean="0"/>
              <a:t>device.”</a:t>
            </a:r>
          </a:p>
          <a:p>
            <a:r>
              <a:rPr lang="en-US" dirty="0"/>
              <a:t>When even serious </a:t>
            </a:r>
            <a:r>
              <a:rPr lang="en-US" dirty="0" smtClean="0"/>
              <a:t>safety-related </a:t>
            </a:r>
            <a:r>
              <a:rPr lang="en-US" dirty="0"/>
              <a:t>issues with software occur, no </a:t>
            </a:r>
            <a:r>
              <a:rPr lang="en-US" dirty="0" smtClean="0"/>
              <a:t>central </a:t>
            </a:r>
            <a:r>
              <a:rPr lang="en-US" dirty="0"/>
              <a:t>place to report them to, and they do not generally get </a:t>
            </a:r>
            <a:r>
              <a:rPr lang="en-US" dirty="0" smtClean="0"/>
              <a:t>aggregated </a:t>
            </a:r>
            <a:r>
              <a:rPr lang="en-US" dirty="0"/>
              <a:t>at a national </a:t>
            </a:r>
            <a:r>
              <a:rPr lang="en-US" dirty="0" smtClean="0"/>
              <a:t>level. </a:t>
            </a:r>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181600"/>
            <a:ext cx="2676525" cy="128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14</a:t>
            </a:fld>
            <a:endParaRPr lang="en-US" dirty="0">
              <a:solidFill>
                <a:srgbClr val="FFFFFF"/>
              </a:solidFill>
            </a:endParaRPr>
          </a:p>
        </p:txBody>
      </p:sp>
    </p:spTree>
    <p:extLst>
      <p:ext uri="{BB962C8B-B14F-4D97-AF65-F5344CB8AC3E}">
        <p14:creationId xmlns:p14="http://schemas.microsoft.com/office/powerpoint/2010/main" val="11305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Risk</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a:t>S</a:t>
            </a:r>
            <a:r>
              <a:rPr lang="en-US" dirty="0" smtClean="0"/>
              <a:t>ome </a:t>
            </a:r>
            <a:r>
              <a:rPr lang="en-US" dirty="0"/>
              <a:t>health information </a:t>
            </a:r>
            <a:r>
              <a:rPr lang="en-US" dirty="0" smtClean="0"/>
              <a:t>technology (</a:t>
            </a:r>
            <a:r>
              <a:rPr lang="en-US" dirty="0"/>
              <a:t>HIT) vendors </a:t>
            </a:r>
            <a:r>
              <a:rPr lang="en-US" dirty="0" smtClean="0"/>
              <a:t>have </a:t>
            </a:r>
            <a:r>
              <a:rPr lang="en-US" dirty="0"/>
              <a:t>voluntarily registered their products as </a:t>
            </a:r>
            <a:r>
              <a:rPr lang="en-US" dirty="0" smtClean="0"/>
              <a:t>devices and </a:t>
            </a:r>
            <a:r>
              <a:rPr lang="en-US" dirty="0"/>
              <a:t>reported adverse </a:t>
            </a:r>
            <a:r>
              <a:rPr lang="en-US" dirty="0" smtClean="0"/>
              <a:t>events.</a:t>
            </a:r>
          </a:p>
          <a:p>
            <a:pPr lvl="1"/>
            <a:r>
              <a:rPr lang="en-US" dirty="0"/>
              <a:t>T</a:t>
            </a:r>
            <a:r>
              <a:rPr lang="en-US" dirty="0" smtClean="0"/>
              <a:t>he </a:t>
            </a:r>
            <a:r>
              <a:rPr lang="en-US" dirty="0"/>
              <a:t>FDA has received 260 reports of </a:t>
            </a:r>
            <a:r>
              <a:rPr lang="en-US" dirty="0" smtClean="0"/>
              <a:t>HIT-related malfunctions </a:t>
            </a:r>
            <a:r>
              <a:rPr lang="en-US" dirty="0"/>
              <a:t>with the potential for patient harm (including 44 injuries and </a:t>
            </a:r>
            <a:r>
              <a:rPr lang="en-US" dirty="0" smtClean="0"/>
              <a:t>6 deaths).</a:t>
            </a:r>
          </a:p>
          <a:p>
            <a:r>
              <a:rPr lang="en-US" dirty="0"/>
              <a:t>The reported adverse events fall into four categories: </a:t>
            </a:r>
            <a:endParaRPr lang="en-US" dirty="0" smtClean="0"/>
          </a:p>
          <a:p>
            <a:pPr marL="857250" lvl="1" indent="-457200">
              <a:buFont typeface="+mj-lt"/>
              <a:buAutoNum type="arabicPeriod"/>
            </a:pPr>
            <a:r>
              <a:rPr lang="en-US" dirty="0" smtClean="0"/>
              <a:t>Errors of commission, such </a:t>
            </a:r>
            <a:r>
              <a:rPr lang="en-US" dirty="0"/>
              <a:t>as accessing the incorrect record or overwriting information; </a:t>
            </a:r>
            <a:endParaRPr lang="en-US" dirty="0" smtClean="0"/>
          </a:p>
          <a:p>
            <a:pPr marL="857250" lvl="1" indent="-457200">
              <a:buFont typeface="+mj-lt"/>
              <a:buAutoNum type="arabicPeriod"/>
            </a:pPr>
            <a:r>
              <a:rPr lang="en-US" dirty="0" smtClean="0"/>
              <a:t>errors of omission </a:t>
            </a:r>
            <a:r>
              <a:rPr lang="en-US" dirty="0"/>
              <a:t>or transmission in which patient data may be lost; </a:t>
            </a:r>
            <a:endParaRPr lang="en-US" dirty="0" smtClean="0"/>
          </a:p>
          <a:p>
            <a:pPr marL="857250" lvl="1" indent="-457200">
              <a:buFont typeface="+mj-lt"/>
              <a:buAutoNum type="arabicPeriod"/>
            </a:pPr>
            <a:r>
              <a:rPr lang="en-US" dirty="0" smtClean="0"/>
              <a:t>errors </a:t>
            </a:r>
            <a:r>
              <a:rPr lang="en-US" dirty="0"/>
              <a:t>in data analysis</a:t>
            </a:r>
            <a:r>
              <a:rPr lang="en-US" dirty="0" smtClean="0"/>
              <a:t>, including </a:t>
            </a:r>
            <a:r>
              <a:rPr lang="en-US" dirty="0"/>
              <a:t>medication dosing errors; and </a:t>
            </a:r>
            <a:endParaRPr lang="en-US" dirty="0" smtClean="0"/>
          </a:p>
          <a:p>
            <a:pPr marL="857250" lvl="1" indent="-457200">
              <a:buFont typeface="+mj-lt"/>
              <a:buAutoNum type="arabicPeriod"/>
            </a:pPr>
            <a:r>
              <a:rPr lang="en-US" dirty="0" smtClean="0"/>
              <a:t>incompatibility </a:t>
            </a:r>
            <a:r>
              <a:rPr lang="en-US" dirty="0"/>
              <a:t>between </a:t>
            </a:r>
            <a:r>
              <a:rPr lang="en-US" dirty="0" smtClean="0"/>
              <a:t>systems</a:t>
            </a:r>
          </a:p>
          <a:p>
            <a:r>
              <a:rPr lang="en-US" dirty="0" smtClean="0"/>
              <a:t>ONC has found that alert fatigue creates a nuisance leading to under-reliance on systems.</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15</a:t>
            </a:fld>
            <a:endParaRPr lang="en-US" dirty="0">
              <a:solidFill>
                <a:srgbClr val="FFFFFF"/>
              </a:solidFill>
            </a:endParaRPr>
          </a:p>
        </p:txBody>
      </p:sp>
    </p:spTree>
    <p:extLst>
      <p:ext uri="{BB962C8B-B14F-4D97-AF65-F5344CB8AC3E}">
        <p14:creationId xmlns:p14="http://schemas.microsoft.com/office/powerpoint/2010/main" val="801115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Risk: Alert Fatigue</a:t>
            </a:r>
            <a:endParaRPr lang="en-US" dirty="0"/>
          </a:p>
        </p:txBody>
      </p:sp>
      <p:sp>
        <p:nvSpPr>
          <p:cNvPr id="3" name="Content Placeholder 2"/>
          <p:cNvSpPr>
            <a:spLocks noGrp="1"/>
          </p:cNvSpPr>
          <p:nvPr>
            <p:ph idx="1"/>
          </p:nvPr>
        </p:nvSpPr>
        <p:spPr/>
        <p:txBody>
          <a:bodyPr/>
          <a:lstStyle/>
          <a:p>
            <a:r>
              <a:rPr lang="en-US" dirty="0"/>
              <a:t>Must strike a balance: alert fatigue vs. decrease in errors</a:t>
            </a:r>
          </a:p>
          <a:p>
            <a:pPr lvl="1"/>
            <a:r>
              <a:rPr lang="en-US" dirty="0"/>
              <a:t>P</a:t>
            </a:r>
            <a:r>
              <a:rPr lang="en-US" dirty="0" smtClean="0"/>
              <a:t>hysicians may become </a:t>
            </a:r>
            <a:r>
              <a:rPr lang="en-US" dirty="0"/>
              <a:t>rapidly </a:t>
            </a:r>
            <a:endParaRPr lang="en-US" dirty="0" smtClean="0"/>
          </a:p>
          <a:p>
            <a:pPr marL="457200" lvl="1" indent="0">
              <a:buNone/>
            </a:pPr>
            <a:r>
              <a:rPr lang="en-US" dirty="0" smtClean="0"/>
              <a:t>desensitized </a:t>
            </a:r>
            <a:r>
              <a:rPr lang="en-US" dirty="0"/>
              <a:t>to overly abundant </a:t>
            </a:r>
          </a:p>
          <a:p>
            <a:pPr marL="457200" lvl="1" indent="0">
              <a:buNone/>
            </a:pPr>
            <a:r>
              <a:rPr lang="en-US" dirty="0" smtClean="0"/>
              <a:t>warnings</a:t>
            </a:r>
          </a:p>
          <a:p>
            <a:pPr lvl="1"/>
            <a:endParaRPr lang="en-US" dirty="0" smtClean="0"/>
          </a:p>
          <a:p>
            <a:r>
              <a:rPr lang="en-US" dirty="0" smtClean="0"/>
              <a:t>Increases </a:t>
            </a:r>
            <a:r>
              <a:rPr lang="en-US" dirty="0"/>
              <a:t>physician liability risk, since automated warnings will </a:t>
            </a:r>
            <a:r>
              <a:rPr lang="en-US" dirty="0" smtClean="0"/>
              <a:t>be less </a:t>
            </a:r>
            <a:r>
              <a:rPr lang="en-US" dirty="0"/>
              <a:t>helpful in reducing errors, even while the system creates an audit </a:t>
            </a:r>
            <a:r>
              <a:rPr lang="en-US" dirty="0" smtClean="0"/>
              <a:t>trail for </a:t>
            </a:r>
            <a:r>
              <a:rPr lang="en-US" dirty="0"/>
              <a:t>ignored CDS warnings</a:t>
            </a:r>
            <a:r>
              <a:rPr lang="en-US" dirty="0" smtClean="0"/>
              <a:t>.</a:t>
            </a:r>
          </a:p>
          <a:p>
            <a:r>
              <a:rPr lang="en-US" dirty="0" smtClean="0"/>
              <a:t>Vendors are worried about missing needed alerts so they are creating CDS systems that generate massively over-inclusive automated warnings.</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051410"/>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16</a:t>
            </a:fld>
            <a:endParaRPr lang="en-US" dirty="0">
              <a:solidFill>
                <a:srgbClr val="FFFFFF"/>
              </a:solidFill>
            </a:endParaRPr>
          </a:p>
        </p:txBody>
      </p:sp>
    </p:spTree>
    <p:extLst>
      <p:ext uri="{BB962C8B-B14F-4D97-AF65-F5344CB8AC3E}">
        <p14:creationId xmlns:p14="http://schemas.microsoft.com/office/powerpoint/2010/main" val="161100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Legislation</a:t>
            </a:r>
            <a:endParaRPr lang="en-US" dirty="0"/>
          </a:p>
        </p:txBody>
      </p:sp>
      <p:sp>
        <p:nvSpPr>
          <p:cNvPr id="3" name="Content Placeholder 2"/>
          <p:cNvSpPr>
            <a:spLocks noGrp="1"/>
          </p:cNvSpPr>
          <p:nvPr>
            <p:ph idx="1"/>
          </p:nvPr>
        </p:nvSpPr>
        <p:spPr/>
        <p:txBody>
          <a:bodyPr/>
          <a:lstStyle/>
          <a:p>
            <a:r>
              <a:rPr lang="en-US" dirty="0"/>
              <a:t>Sensible Oversight for Technology Which Advances Regulatory Efficiency Act of </a:t>
            </a:r>
            <a:r>
              <a:rPr lang="en-US" dirty="0" smtClean="0"/>
              <a:t>2013 (‘</a:t>
            </a:r>
            <a:r>
              <a:rPr lang="en-US" dirty="0"/>
              <a:t>SOFTWARE Act</a:t>
            </a:r>
            <a:r>
              <a:rPr lang="en-US" dirty="0" smtClean="0"/>
              <a:t>’)</a:t>
            </a:r>
          </a:p>
          <a:p>
            <a:pPr lvl="1"/>
            <a:r>
              <a:rPr lang="en-US" dirty="0"/>
              <a:t>The bill creates </a:t>
            </a:r>
            <a:r>
              <a:rPr lang="en-US" dirty="0" smtClean="0"/>
              <a:t>three categories </a:t>
            </a:r>
            <a:r>
              <a:rPr lang="en-US" dirty="0"/>
              <a:t>of software: </a:t>
            </a:r>
            <a:r>
              <a:rPr lang="en-US" b="1" dirty="0"/>
              <a:t>clinical</a:t>
            </a:r>
            <a:r>
              <a:rPr lang="en-US" dirty="0"/>
              <a:t> software, </a:t>
            </a:r>
            <a:r>
              <a:rPr lang="en-US" b="1" dirty="0"/>
              <a:t>health</a:t>
            </a:r>
            <a:r>
              <a:rPr lang="en-US" dirty="0"/>
              <a:t> software, and </a:t>
            </a:r>
            <a:r>
              <a:rPr lang="en-US" b="1" dirty="0"/>
              <a:t>medical</a:t>
            </a:r>
            <a:r>
              <a:rPr lang="en-US" dirty="0"/>
              <a:t> </a:t>
            </a:r>
            <a:r>
              <a:rPr lang="en-US" dirty="0" smtClean="0"/>
              <a:t>software.</a:t>
            </a:r>
            <a:r>
              <a:rPr lang="en-US" sz="800" dirty="0" smtClean="0"/>
              <a:t> </a:t>
            </a:r>
            <a:r>
              <a:rPr lang="en-US" dirty="0" smtClean="0"/>
              <a:t>Under this </a:t>
            </a:r>
            <a:r>
              <a:rPr lang="en-US" dirty="0"/>
              <a:t>proposed regime, neither clinical nor health software would be subject to regulation</a:t>
            </a:r>
            <a:r>
              <a:rPr lang="en-US" dirty="0" smtClean="0"/>
              <a:t>.</a:t>
            </a:r>
          </a:p>
          <a:p>
            <a:r>
              <a:rPr lang="en-US" dirty="0"/>
              <a:t>Preventing Regulatory Overreach to </a:t>
            </a:r>
            <a:r>
              <a:rPr lang="en-US" dirty="0" smtClean="0"/>
              <a:t>Enhance Care Technology </a:t>
            </a:r>
            <a:r>
              <a:rPr lang="en-US" dirty="0"/>
              <a:t>(‘PROTECT Act</a:t>
            </a:r>
            <a:r>
              <a:rPr lang="en-US" dirty="0" smtClean="0"/>
              <a:t>’) introduced Feb 2014 in Senate</a:t>
            </a:r>
          </a:p>
          <a:p>
            <a:pPr lvl="1"/>
            <a:r>
              <a:rPr lang="en-US" dirty="0"/>
              <a:t>C</a:t>
            </a:r>
            <a:r>
              <a:rPr lang="en-US" dirty="0" smtClean="0"/>
              <a:t>ompletely removes some high-risk </a:t>
            </a:r>
            <a:r>
              <a:rPr lang="en-US" dirty="0"/>
              <a:t>CDS software (including software used to make complex medical decisions</a:t>
            </a:r>
            <a:r>
              <a:rPr lang="en-US" dirty="0" smtClean="0"/>
              <a:t>) from </a:t>
            </a:r>
            <a:r>
              <a:rPr lang="en-US" dirty="0"/>
              <a:t>the FDA’s regulatory jurisdiction</a:t>
            </a:r>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17</a:t>
            </a:fld>
            <a:endParaRPr lang="en-US" dirty="0">
              <a:solidFill>
                <a:srgbClr val="FFFFFF"/>
              </a:solidFill>
            </a:endParaRPr>
          </a:p>
        </p:txBody>
      </p:sp>
    </p:spTree>
    <p:extLst>
      <p:ext uri="{BB962C8B-B14F-4D97-AF65-F5344CB8AC3E}">
        <p14:creationId xmlns:p14="http://schemas.microsoft.com/office/powerpoint/2010/main" val="89570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McKesson Technologies – Lessons from an FDA Recall</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FDA recently issued a Class I recall of McKesson’s Anesthesia Care Software</a:t>
            </a:r>
          </a:p>
          <a:p>
            <a:r>
              <a:rPr lang="en-US" dirty="0" smtClean="0"/>
              <a:t>Collects</a:t>
            </a:r>
            <a:r>
              <a:rPr lang="en-US" dirty="0"/>
              <a:t>, processes, and records data both through manual entry and from monitors which are attached to patients, such as in an operating room environment. The system provides clinical decision support by communicating potential adverse drug event alerts proactively during the pre-anesthesia evaluation and at the point-of-care</a:t>
            </a:r>
            <a:r>
              <a:rPr lang="en-US" dirty="0" smtClean="0"/>
              <a:t>.</a:t>
            </a:r>
          </a:p>
          <a:p>
            <a:r>
              <a:rPr lang="en-US" dirty="0" smtClean="0"/>
              <a:t>Patient data was not accurate upon recall – it included other patient’s information.</a:t>
            </a:r>
          </a:p>
          <a:p>
            <a:r>
              <a:rPr lang="en-US" dirty="0" smtClean="0"/>
              <a:t>(McKesson is a public supporter of reference legislation.)</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18</a:t>
            </a:fld>
            <a:endParaRPr lang="en-US" dirty="0">
              <a:solidFill>
                <a:srgbClr val="FFFFFF"/>
              </a:solidFill>
            </a:endParaRPr>
          </a:p>
        </p:txBody>
      </p:sp>
    </p:spTree>
    <p:extLst>
      <p:ext uri="{BB962C8B-B14F-4D97-AF65-F5344CB8AC3E}">
        <p14:creationId xmlns:p14="http://schemas.microsoft.com/office/powerpoint/2010/main" val="357208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McKesson Technologies – Lessons from an FDA Recall</a:t>
            </a:r>
          </a:p>
        </p:txBody>
      </p:sp>
      <p:sp>
        <p:nvSpPr>
          <p:cNvPr id="3" name="Content Placeholder 2"/>
          <p:cNvSpPr>
            <a:spLocks noGrp="1"/>
          </p:cNvSpPr>
          <p:nvPr>
            <p:ph idx="1"/>
          </p:nvPr>
        </p:nvSpPr>
        <p:spPr>
          <a:xfrm>
            <a:off x="457200" y="1219200"/>
            <a:ext cx="8229600" cy="4906963"/>
          </a:xfrm>
        </p:spPr>
        <p:txBody>
          <a:bodyPr/>
          <a:lstStyle/>
          <a:p>
            <a:pPr marL="457200" indent="-457200">
              <a:buFont typeface="+mj-lt"/>
              <a:buAutoNum type="arabicPeriod"/>
            </a:pPr>
            <a:r>
              <a:rPr lang="en-US" dirty="0" smtClean="0"/>
              <a:t>A </a:t>
            </a:r>
            <a:r>
              <a:rPr lang="en-US" dirty="0"/>
              <a:t>mere database lookup engenders risk, if the user is dependent on it</a:t>
            </a:r>
            <a:r>
              <a:rPr lang="en-US" dirty="0" smtClean="0"/>
              <a:t>.</a:t>
            </a:r>
          </a:p>
          <a:p>
            <a:pPr marL="457200" indent="-457200">
              <a:buFont typeface="+mj-lt"/>
              <a:buAutoNum type="arabicPeriod"/>
            </a:pPr>
            <a:r>
              <a:rPr lang="en-US" dirty="0"/>
              <a:t>FDA also seems to be saying that even clinical decision-support software aimed at supporting the most educated of healthcare professionals can be high risk if that dependency exists</a:t>
            </a:r>
            <a:r>
              <a:rPr lang="en-US" dirty="0" smtClean="0"/>
              <a:t>.</a:t>
            </a:r>
          </a:p>
          <a:p>
            <a:pPr marL="457200" indent="-457200">
              <a:buFont typeface="+mj-lt"/>
              <a:buAutoNum type="arabicPeriod"/>
            </a:pPr>
            <a:r>
              <a:rPr lang="en-US" dirty="0"/>
              <a:t>FDA is highly concerned about failures that are not obvious to the user, where the user would not have reason to become suspicious or investigate further. A software error that simply replaces one person’s data with another may not be obvious to the user, and in this case could lead the doctor to provide the wrong treatment at a very critical juncture.</a:t>
            </a:r>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19</a:t>
            </a:fld>
            <a:endParaRPr lang="en-US" dirty="0">
              <a:solidFill>
                <a:srgbClr val="FFFFFF"/>
              </a:solidFill>
            </a:endParaRPr>
          </a:p>
        </p:txBody>
      </p:sp>
    </p:spTree>
    <p:extLst>
      <p:ext uri="{BB962C8B-B14F-4D97-AF65-F5344CB8AC3E}">
        <p14:creationId xmlns:p14="http://schemas.microsoft.com/office/powerpoint/2010/main" val="68592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Please </a:t>
            </a:r>
            <a:r>
              <a:rPr lang="en-US" dirty="0"/>
              <a:t>mute your line when not speaking</a:t>
            </a:r>
          </a:p>
          <a:p>
            <a:pPr marL="0" indent="0" algn="ctr">
              <a:buNone/>
            </a:pPr>
            <a:r>
              <a:rPr lang="en-US" dirty="0"/>
              <a:t>(*6 to mute; *7 to unmute</a:t>
            </a:r>
            <a:r>
              <a:rPr lang="en-US" dirty="0" smtClean="0"/>
              <a:t>)</a:t>
            </a:r>
          </a:p>
          <a:p>
            <a:pPr marL="0" indent="0" algn="ctr">
              <a:buNone/>
            </a:pPr>
            <a:endParaRPr lang="en-US" dirty="0"/>
          </a:p>
          <a:p>
            <a:pPr marL="0" indent="0" algn="ctr">
              <a:buNone/>
            </a:pPr>
            <a:r>
              <a:rPr lang="en-US" dirty="0"/>
              <a:t>This call is being recorded</a:t>
            </a:r>
          </a:p>
          <a:p>
            <a:endParaRPr lang="en-US" dirty="0"/>
          </a:p>
          <a:p>
            <a:pPr marL="0" indent="0">
              <a:buNone/>
            </a:pPr>
            <a:r>
              <a:rPr lang="en-US" sz="2400" dirty="0"/>
              <a:t>Slides from today’s presentation are available at </a:t>
            </a:r>
            <a:r>
              <a:rPr lang="en-US" sz="2400" dirty="0" smtClean="0"/>
              <a:t>ehidc.org.</a:t>
            </a:r>
            <a:endParaRPr lang="en-US" sz="2400" dirty="0"/>
          </a:p>
          <a:p>
            <a:endParaRPr lang="en-US" dirty="0"/>
          </a:p>
        </p:txBody>
      </p:sp>
    </p:spTree>
    <p:extLst>
      <p:ext uri="{BB962C8B-B14F-4D97-AF65-F5344CB8AC3E}">
        <p14:creationId xmlns:p14="http://schemas.microsoft.com/office/powerpoint/2010/main" val="3514607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 Issues</a:t>
            </a:r>
            <a:endParaRPr lang="en-US" dirty="0"/>
          </a:p>
        </p:txBody>
      </p:sp>
      <p:sp>
        <p:nvSpPr>
          <p:cNvPr id="3" name="Content Placeholder 2"/>
          <p:cNvSpPr>
            <a:spLocks noGrp="1"/>
          </p:cNvSpPr>
          <p:nvPr>
            <p:ph idx="1"/>
          </p:nvPr>
        </p:nvSpPr>
        <p:spPr/>
        <p:txBody>
          <a:bodyPr/>
          <a:lstStyle/>
          <a:p>
            <a:r>
              <a:rPr lang="en-US" dirty="0"/>
              <a:t>Does the use of CDS </a:t>
            </a:r>
            <a:r>
              <a:rPr lang="en-US" dirty="0" smtClean="0"/>
              <a:t>involve any </a:t>
            </a:r>
            <a:r>
              <a:rPr lang="en-US" dirty="0"/>
              <a:t>incremental malpractice risk for the physicians who opt to use </a:t>
            </a:r>
            <a:r>
              <a:rPr lang="en-US" dirty="0" smtClean="0"/>
              <a:t>the technology?</a:t>
            </a:r>
          </a:p>
          <a:p>
            <a:r>
              <a:rPr lang="en-US" dirty="0"/>
              <a:t>Should the federal </a:t>
            </a:r>
            <a:r>
              <a:rPr lang="en-US" dirty="0" smtClean="0"/>
              <a:t>government take </a:t>
            </a:r>
            <a:r>
              <a:rPr lang="en-US" dirty="0"/>
              <a:t>a greater role in regulating CDS software as a medical device? </a:t>
            </a:r>
            <a:endParaRPr lang="en-US" dirty="0" smtClean="0"/>
          </a:p>
          <a:p>
            <a:r>
              <a:rPr lang="en-US" dirty="0" smtClean="0"/>
              <a:t>Should Congress </a:t>
            </a:r>
            <a:r>
              <a:rPr lang="en-US" dirty="0"/>
              <a:t>create a safe harbor to insulate providers from tort liability </a:t>
            </a:r>
            <a:r>
              <a:rPr lang="en-US" dirty="0" smtClean="0"/>
              <a:t>for relying </a:t>
            </a:r>
            <a:r>
              <a:rPr lang="en-US" dirty="0"/>
              <a:t>upon </a:t>
            </a:r>
            <a:r>
              <a:rPr lang="en-US" dirty="0" smtClean="0"/>
              <a:t>CDS software?</a:t>
            </a:r>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374823"/>
            <a:ext cx="177355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20</a:t>
            </a:fld>
            <a:endParaRPr lang="en-US" dirty="0">
              <a:solidFill>
                <a:srgbClr val="FFFFFF"/>
              </a:solidFill>
            </a:endParaRPr>
          </a:p>
        </p:txBody>
      </p:sp>
    </p:spTree>
    <p:extLst>
      <p:ext uri="{BB962C8B-B14F-4D97-AF65-F5344CB8AC3E}">
        <p14:creationId xmlns:p14="http://schemas.microsoft.com/office/powerpoint/2010/main" val="759495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Legal Risks?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Negligence - </a:t>
            </a:r>
            <a:r>
              <a:rPr lang="en-US" dirty="0"/>
              <a:t>Malpractice liability is premised on a professional standard of care, </a:t>
            </a:r>
            <a:r>
              <a:rPr lang="en-US" dirty="0" smtClean="0"/>
              <a:t>as defined </a:t>
            </a:r>
            <a:r>
              <a:rPr lang="en-US" dirty="0"/>
              <a:t>by the experience and training of a hypothetical “prudent physician</a:t>
            </a:r>
            <a:r>
              <a:rPr lang="en-US" dirty="0" smtClean="0"/>
              <a:t>” and </a:t>
            </a:r>
            <a:r>
              <a:rPr lang="en-US" dirty="0"/>
              <a:t>by the actions that physician would take if confronted by a </a:t>
            </a:r>
            <a:r>
              <a:rPr lang="en-US" dirty="0" smtClean="0"/>
              <a:t>particular clinical </a:t>
            </a:r>
            <a:r>
              <a:rPr lang="en-US" dirty="0"/>
              <a:t>situation and set of </a:t>
            </a:r>
            <a:r>
              <a:rPr lang="en-US" dirty="0" smtClean="0"/>
              <a:t>circumstances.</a:t>
            </a:r>
          </a:p>
          <a:p>
            <a:r>
              <a:rPr lang="en-US" dirty="0"/>
              <a:t>If particular clinical practices, including those involving the use of </a:t>
            </a:r>
            <a:r>
              <a:rPr lang="en-US" dirty="0" smtClean="0"/>
              <a:t>health information </a:t>
            </a:r>
            <a:r>
              <a:rPr lang="en-US" dirty="0"/>
              <a:t>technology, became widely accepted as a benchmark of </a:t>
            </a:r>
            <a:r>
              <a:rPr lang="en-US" dirty="0" smtClean="0"/>
              <a:t>quality care</a:t>
            </a:r>
            <a:r>
              <a:rPr lang="en-US" dirty="0"/>
              <a:t>, then those practices might also be integrated into the </a:t>
            </a:r>
            <a:r>
              <a:rPr lang="en-US" dirty="0" smtClean="0"/>
              <a:t>legal malpractice </a:t>
            </a:r>
            <a:r>
              <a:rPr lang="en-US" dirty="0"/>
              <a:t>standard</a:t>
            </a:r>
            <a:r>
              <a:rPr lang="en-US" dirty="0" smtClean="0"/>
              <a:t>.</a:t>
            </a:r>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21</a:t>
            </a:fld>
            <a:endParaRPr lang="en-US" dirty="0">
              <a:solidFill>
                <a:srgbClr val="FFFFFF"/>
              </a:solidFill>
            </a:endParaRPr>
          </a:p>
        </p:txBody>
      </p:sp>
    </p:spTree>
    <p:extLst>
      <p:ext uri="{BB962C8B-B14F-4D97-AF65-F5344CB8AC3E}">
        <p14:creationId xmlns:p14="http://schemas.microsoft.com/office/powerpoint/2010/main" val="715034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Resulting Negligence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a:t>Result: physicians who do not have the time or skill to assimilate the unprecedented amount of available data and to optimize their use of technology, may face medical malpractice claims that would never have emerged in the past.</a:t>
            </a:r>
          </a:p>
          <a:p>
            <a:r>
              <a:rPr lang="en-US" dirty="0" smtClean="0"/>
              <a:t>BUT physicians </a:t>
            </a:r>
            <a:r>
              <a:rPr lang="en-US" dirty="0"/>
              <a:t>are using the medical software as </a:t>
            </a:r>
            <a:r>
              <a:rPr lang="en-US" dirty="0" smtClean="0"/>
              <a:t>a diagnostic </a:t>
            </a:r>
            <a:r>
              <a:rPr lang="en-US" dirty="0"/>
              <a:t>and treatment aid, not as a substitute for their own </a:t>
            </a:r>
            <a:r>
              <a:rPr lang="en-US" dirty="0" smtClean="0"/>
              <a:t>medical judgment.</a:t>
            </a:r>
          </a:p>
          <a:p>
            <a:r>
              <a:rPr lang="en-US" dirty="0"/>
              <a:t>C</a:t>
            </a:r>
            <a:r>
              <a:rPr lang="en-US" dirty="0" smtClean="0"/>
              <a:t>ourts </a:t>
            </a:r>
            <a:r>
              <a:rPr lang="en-US" dirty="0"/>
              <a:t>would </a:t>
            </a:r>
            <a:r>
              <a:rPr lang="en-US" dirty="0" smtClean="0"/>
              <a:t>likely find </a:t>
            </a:r>
            <a:r>
              <a:rPr lang="en-US" dirty="0"/>
              <a:t>a physician liable for harm that resulted from the use of CDS–even </a:t>
            </a:r>
            <a:r>
              <a:rPr lang="en-US" dirty="0" smtClean="0"/>
              <a:t>if there </a:t>
            </a:r>
            <a:r>
              <a:rPr lang="en-US" dirty="0"/>
              <a:t>were a mistake in the medical knowledge database–if the </a:t>
            </a:r>
            <a:r>
              <a:rPr lang="en-US" dirty="0" smtClean="0"/>
              <a:t>physician failed </a:t>
            </a:r>
            <a:r>
              <a:rPr lang="en-US" dirty="0"/>
              <a:t>to question bad advice given by the CDS software and </a:t>
            </a:r>
            <a:r>
              <a:rPr lang="en-US" dirty="0" smtClean="0"/>
              <a:t>provided improper </a:t>
            </a:r>
            <a:r>
              <a:rPr lang="en-US" dirty="0"/>
              <a:t>care to the patient that caused harm.</a:t>
            </a:r>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22</a:t>
            </a:fld>
            <a:endParaRPr lang="en-US" dirty="0">
              <a:solidFill>
                <a:srgbClr val="FFFFFF"/>
              </a:solidFill>
            </a:endParaRPr>
          </a:p>
        </p:txBody>
      </p:sp>
    </p:spTree>
    <p:extLst>
      <p:ext uri="{BB962C8B-B14F-4D97-AF65-F5344CB8AC3E}">
        <p14:creationId xmlns:p14="http://schemas.microsoft.com/office/powerpoint/2010/main" val="448093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 for Hospitals and Healthcare Organizations</a:t>
            </a:r>
            <a:endParaRPr lang="en-US" dirty="0"/>
          </a:p>
        </p:txBody>
      </p:sp>
      <p:sp>
        <p:nvSpPr>
          <p:cNvPr id="3" name="Content Placeholder 2"/>
          <p:cNvSpPr>
            <a:spLocks noGrp="1"/>
          </p:cNvSpPr>
          <p:nvPr>
            <p:ph idx="1"/>
          </p:nvPr>
        </p:nvSpPr>
        <p:spPr>
          <a:xfrm>
            <a:off x="457200" y="1371600"/>
            <a:ext cx="8534400" cy="4754563"/>
          </a:xfrm>
        </p:spPr>
        <p:txBody>
          <a:bodyPr/>
          <a:lstStyle/>
          <a:p>
            <a:r>
              <a:rPr lang="en-US" dirty="0"/>
              <a:t>Hospitals are not directly liable for the negligence of </a:t>
            </a:r>
            <a:r>
              <a:rPr lang="en-US" dirty="0" smtClean="0"/>
              <a:t>non-employee physicians</a:t>
            </a:r>
            <a:r>
              <a:rPr lang="en-US" dirty="0"/>
              <a:t>, but the hospital may face lawsuits for corporate negligence</a:t>
            </a:r>
            <a:r>
              <a:rPr lang="en-US" dirty="0" smtClean="0"/>
              <a:t>.</a:t>
            </a:r>
          </a:p>
          <a:p>
            <a:r>
              <a:rPr lang="en-US" dirty="0"/>
              <a:t>For a plaintiff to prevail on a theory of corporate negligence, </a:t>
            </a:r>
            <a:r>
              <a:rPr lang="en-US" dirty="0" smtClean="0"/>
              <a:t>the plaintiff </a:t>
            </a:r>
            <a:r>
              <a:rPr lang="en-US" dirty="0"/>
              <a:t>would have to show, in part, that the hospital had actual </a:t>
            </a:r>
            <a:r>
              <a:rPr lang="en-US" dirty="0" smtClean="0"/>
              <a:t>or constructive </a:t>
            </a:r>
            <a:r>
              <a:rPr lang="en-US" dirty="0"/>
              <a:t>knowledge of the flaws or procedures that caused the </a:t>
            </a:r>
            <a:r>
              <a:rPr lang="en-US" dirty="0" smtClean="0"/>
              <a:t>injury.</a:t>
            </a:r>
          </a:p>
          <a:p>
            <a:r>
              <a:rPr lang="en-US" dirty="0" smtClean="0"/>
              <a:t>Minimize risk</a:t>
            </a:r>
          </a:p>
          <a:p>
            <a:pPr lvl="1"/>
            <a:r>
              <a:rPr lang="en-US" dirty="0" smtClean="0"/>
              <a:t>Proactively develop </a:t>
            </a:r>
            <a:r>
              <a:rPr lang="en-US" dirty="0"/>
              <a:t>the ability to detect clinical software </a:t>
            </a:r>
            <a:r>
              <a:rPr lang="en-US" dirty="0" smtClean="0"/>
              <a:t>problems</a:t>
            </a:r>
          </a:p>
          <a:p>
            <a:pPr lvl="1"/>
            <a:r>
              <a:rPr lang="en-US" dirty="0"/>
              <a:t>E</a:t>
            </a:r>
            <a:r>
              <a:rPr lang="en-US" dirty="0" smtClean="0"/>
              <a:t>nsure </a:t>
            </a:r>
            <a:r>
              <a:rPr lang="en-US" dirty="0"/>
              <a:t>that clinicians receive thorough </a:t>
            </a:r>
            <a:r>
              <a:rPr lang="en-US" dirty="0" smtClean="0"/>
              <a:t>and adequate training</a:t>
            </a:r>
          </a:p>
          <a:p>
            <a:pPr lvl="1"/>
            <a:r>
              <a:rPr lang="en-US" dirty="0" smtClean="0"/>
              <a:t>When purchasing, evaluate the </a:t>
            </a:r>
            <a:r>
              <a:rPr lang="en-US" dirty="0"/>
              <a:t>extent </a:t>
            </a:r>
            <a:r>
              <a:rPr lang="en-US" dirty="0" smtClean="0"/>
              <a:t>qualified </a:t>
            </a:r>
            <a:r>
              <a:rPr lang="en-US" dirty="0"/>
              <a:t>end users </a:t>
            </a:r>
            <a:r>
              <a:rPr lang="en-US" dirty="0" smtClean="0"/>
              <a:t>can recognize </a:t>
            </a:r>
            <a:r>
              <a:rPr lang="en-US" dirty="0"/>
              <a:t>and </a:t>
            </a:r>
            <a:r>
              <a:rPr lang="en-US" dirty="0" smtClean="0"/>
              <a:t>easily override </a:t>
            </a:r>
            <a:r>
              <a:rPr lang="en-US" dirty="0"/>
              <a:t>erroneous recommendations</a:t>
            </a:r>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23</a:t>
            </a:fld>
            <a:endParaRPr lang="en-US" dirty="0">
              <a:solidFill>
                <a:srgbClr val="FFFFFF"/>
              </a:solidFill>
            </a:endParaRPr>
          </a:p>
        </p:txBody>
      </p:sp>
    </p:spTree>
    <p:extLst>
      <p:ext uri="{BB962C8B-B14F-4D97-AF65-F5344CB8AC3E}">
        <p14:creationId xmlns:p14="http://schemas.microsoft.com/office/powerpoint/2010/main" val="4029157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Liability</a:t>
            </a:r>
            <a:endParaRPr lang="en-US" dirty="0"/>
          </a:p>
        </p:txBody>
      </p:sp>
      <p:sp>
        <p:nvSpPr>
          <p:cNvPr id="3" name="Content Placeholder 2"/>
          <p:cNvSpPr>
            <a:spLocks noGrp="1"/>
          </p:cNvSpPr>
          <p:nvPr>
            <p:ph idx="1"/>
          </p:nvPr>
        </p:nvSpPr>
        <p:spPr/>
        <p:txBody>
          <a:bodyPr/>
          <a:lstStyle/>
          <a:p>
            <a:r>
              <a:rPr lang="en-US" dirty="0"/>
              <a:t>“Learned Intermediary” </a:t>
            </a:r>
            <a:r>
              <a:rPr lang="en-US" dirty="0" smtClean="0"/>
              <a:t>Doctrine – Allows </a:t>
            </a:r>
            <a:r>
              <a:rPr lang="en-US" dirty="0"/>
              <a:t>manufacturers to discharge their duty </a:t>
            </a:r>
            <a:r>
              <a:rPr lang="en-US" dirty="0" smtClean="0"/>
              <a:t>of care </a:t>
            </a:r>
            <a:r>
              <a:rPr lang="en-US" dirty="0"/>
              <a:t>to patients by providing </a:t>
            </a:r>
            <a:r>
              <a:rPr lang="en-US" dirty="0" smtClean="0"/>
              <a:t>reasonable instructions or warnings </a:t>
            </a:r>
            <a:r>
              <a:rPr lang="en-US" dirty="0"/>
              <a:t>to the prescribing </a:t>
            </a:r>
            <a:r>
              <a:rPr lang="en-US" dirty="0" smtClean="0"/>
              <a:t>physicians.</a:t>
            </a:r>
          </a:p>
          <a:p>
            <a:r>
              <a:rPr lang="en-US" dirty="0"/>
              <a:t>To this point, no court has applied product </a:t>
            </a:r>
            <a:r>
              <a:rPr lang="en-US" dirty="0" smtClean="0"/>
              <a:t>liability standards </a:t>
            </a:r>
            <a:r>
              <a:rPr lang="en-US" dirty="0"/>
              <a:t>to computer </a:t>
            </a:r>
            <a:r>
              <a:rPr lang="en-US" dirty="0" smtClean="0"/>
              <a:t>software.</a:t>
            </a:r>
          </a:p>
          <a:p>
            <a:r>
              <a:rPr lang="en-US" dirty="0"/>
              <a:t>M</a:t>
            </a:r>
            <a:r>
              <a:rPr lang="en-US" dirty="0" smtClean="0"/>
              <a:t>ost </a:t>
            </a:r>
            <a:r>
              <a:rPr lang="en-US" dirty="0"/>
              <a:t>medical software vendors disclaim warranties </a:t>
            </a:r>
            <a:r>
              <a:rPr lang="en-US" dirty="0" smtClean="0"/>
              <a:t>in their contracts </a:t>
            </a:r>
            <a:r>
              <a:rPr lang="en-US" dirty="0"/>
              <a:t>and insist on “hold harmless” (indemnification) clauses </a:t>
            </a:r>
            <a:r>
              <a:rPr lang="en-US" dirty="0" smtClean="0"/>
              <a:t>that protect </a:t>
            </a:r>
            <a:r>
              <a:rPr lang="en-US" dirty="0"/>
              <a:t>the vendor from liability even when HIT users are </a:t>
            </a:r>
            <a:r>
              <a:rPr lang="en-US" dirty="0" smtClean="0"/>
              <a:t>strictly following vendor </a:t>
            </a:r>
            <a:r>
              <a:rPr lang="en-US" dirty="0"/>
              <a:t>instructions.</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24</a:t>
            </a:fld>
            <a:endParaRPr lang="en-US" dirty="0">
              <a:solidFill>
                <a:srgbClr val="FFFFFF"/>
              </a:solidFill>
            </a:endParaRPr>
          </a:p>
        </p:txBody>
      </p:sp>
    </p:spTree>
    <p:extLst>
      <p:ext uri="{BB962C8B-B14F-4D97-AF65-F5344CB8AC3E}">
        <p14:creationId xmlns:p14="http://schemas.microsoft.com/office/powerpoint/2010/main" val="1480878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of Data</a:t>
            </a:r>
            <a:endParaRPr lang="en-US" dirty="0"/>
          </a:p>
        </p:txBody>
      </p:sp>
      <p:sp>
        <p:nvSpPr>
          <p:cNvPr id="3" name="Content Placeholder 2"/>
          <p:cNvSpPr>
            <a:spLocks noGrp="1"/>
          </p:cNvSpPr>
          <p:nvPr>
            <p:ph idx="1"/>
          </p:nvPr>
        </p:nvSpPr>
        <p:spPr/>
        <p:txBody>
          <a:bodyPr/>
          <a:lstStyle/>
          <a:p>
            <a:r>
              <a:rPr lang="en-US" dirty="0" smtClean="0"/>
              <a:t>CDS systems need ‘good’ data to act upon.</a:t>
            </a:r>
          </a:p>
          <a:p>
            <a:r>
              <a:rPr lang="en-US" dirty="0" smtClean="0"/>
              <a:t>Becomes difficult in a heterogeneous system (disparate sources)</a:t>
            </a:r>
          </a:p>
          <a:p>
            <a:pPr lvl="1"/>
            <a:r>
              <a:rPr lang="en-US" dirty="0" smtClean="0"/>
              <a:t>Need for MPI and HIE technologies emerge</a:t>
            </a:r>
          </a:p>
          <a:p>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352800"/>
            <a:ext cx="4243387" cy="262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36259"/>
            <a:ext cx="30480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25</a:t>
            </a:fld>
            <a:endParaRPr lang="en-US" dirty="0">
              <a:solidFill>
                <a:srgbClr val="FFFFFF"/>
              </a:solidFill>
            </a:endParaRPr>
          </a:p>
        </p:txBody>
      </p:sp>
    </p:spTree>
    <p:extLst>
      <p:ext uri="{BB962C8B-B14F-4D97-AF65-F5344CB8AC3E}">
        <p14:creationId xmlns:p14="http://schemas.microsoft.com/office/powerpoint/2010/main" val="533572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Issues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What functionalities should a screen have when it’s telling a physician not to do something?  Are they getting all the information they need to make the right decision? Are they offered acceptable alternatives?  How does it change their workflow?</a:t>
            </a:r>
          </a:p>
          <a:p>
            <a:r>
              <a:rPr lang="en-US" dirty="0" smtClean="0"/>
              <a:t>Usually, the CDS component may be delivered by a different vendor than the EHR application that’s trying to deliver the results of the clinical decision support.</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307237"/>
            <a:ext cx="3114675" cy="2196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26</a:t>
            </a:fld>
            <a:endParaRPr lang="en-US" dirty="0">
              <a:solidFill>
                <a:srgbClr val="FFFFFF"/>
              </a:solidFill>
            </a:endParaRPr>
          </a:p>
        </p:txBody>
      </p:sp>
    </p:spTree>
    <p:extLst>
      <p:ext uri="{BB962C8B-B14F-4D97-AF65-F5344CB8AC3E}">
        <p14:creationId xmlns:p14="http://schemas.microsoft.com/office/powerpoint/2010/main" val="3652831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Analytics on Laboratory Data</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pic>
        <p:nvPicPr>
          <p:cNvPr id="8" name="Picture 9" descr="SHUSA logo"/>
          <p:cNvPicPr>
            <a:picLocks noChangeAspect="1" noChangeArrowheads="1"/>
          </p:cNvPicPr>
          <p:nvPr/>
        </p:nvPicPr>
        <p:blipFill>
          <a:blip r:embed="rId2">
            <a:lum contrast="12000"/>
          </a:blip>
          <a:srcRect/>
          <a:stretch>
            <a:fillRect/>
          </a:stretch>
        </p:blipFill>
        <p:spPr bwMode="auto">
          <a:xfrm>
            <a:off x="762000" y="3505200"/>
            <a:ext cx="2233176" cy="455010"/>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1F5B7535-3E80-4F98-8E26-AD897B0E5B88}" type="slidenum">
              <a:rPr lang="en-US" smtClean="0">
                <a:solidFill>
                  <a:srgbClr val="FFFFFF"/>
                </a:solidFill>
              </a:rPr>
              <a:pPr>
                <a:defRPr/>
              </a:pPr>
              <a:t>27</a:t>
            </a:fld>
            <a:endParaRPr lang="en-US" dirty="0">
              <a:solidFill>
                <a:srgbClr val="FFFFFF"/>
              </a:solidFill>
            </a:endParaRPr>
          </a:p>
        </p:txBody>
      </p:sp>
    </p:spTree>
    <p:extLst>
      <p:ext uri="{BB962C8B-B14F-4D97-AF65-F5344CB8AC3E}">
        <p14:creationId xmlns:p14="http://schemas.microsoft.com/office/powerpoint/2010/main" val="1354489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p:txBody>
          <a:bodyPr/>
          <a:lstStyle/>
          <a:p>
            <a:r>
              <a:rPr lang="en-US" dirty="0" smtClean="0">
                <a:latin typeface="Century Gothic" pitchFamily="34" charset="0"/>
              </a:rPr>
              <a:t>Sonic Healthcare Worldwide</a:t>
            </a:r>
            <a:br>
              <a:rPr lang="en-US" dirty="0" smtClean="0">
                <a:latin typeface="Century Gothic" pitchFamily="34" charset="0"/>
              </a:rPr>
            </a:br>
            <a:r>
              <a:rPr lang="en-US" sz="1800" b="0" dirty="0">
                <a:latin typeface="Century Gothic" pitchFamily="34" charset="0"/>
              </a:rPr>
              <a:t>E</a:t>
            </a:r>
            <a:r>
              <a:rPr lang="en-US" sz="1800" b="0" dirty="0" smtClean="0">
                <a:latin typeface="Century Gothic" pitchFamily="34" charset="0"/>
              </a:rPr>
              <a:t>ight countries on three continents; $</a:t>
            </a:r>
            <a:r>
              <a:rPr lang="en-US" sz="1800" b="0" dirty="0">
                <a:latin typeface="Century Gothic" pitchFamily="34" charset="0"/>
              </a:rPr>
              <a:t>7</a:t>
            </a:r>
            <a:r>
              <a:rPr lang="en-US" sz="1800" b="0" dirty="0" smtClean="0">
                <a:latin typeface="Century Gothic" pitchFamily="34" charset="0"/>
              </a:rPr>
              <a:t>B market cap (ASX:SHL)</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524000"/>
            <a:ext cx="8305800" cy="4512286"/>
          </a:xfrm>
          <a:prstGeom prst="rect">
            <a:avLst/>
          </a:prstGeom>
        </p:spPr>
      </p:pic>
      <p:sp>
        <p:nvSpPr>
          <p:cNvPr id="5" name="5-Point Star 4"/>
          <p:cNvSpPr/>
          <p:nvPr/>
        </p:nvSpPr>
        <p:spPr>
          <a:xfrm>
            <a:off x="1981200" y="3627743"/>
            <a:ext cx="352284" cy="304800"/>
          </a:xfrm>
          <a:prstGeom prst="star5">
            <a:avLst/>
          </a:prstGeom>
          <a:solidFill>
            <a:srgbClr val="C000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26340995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Sonic Healthcare</a:t>
            </a:r>
            <a:endParaRPr lang="en-US" dirty="0"/>
          </a:p>
        </p:txBody>
      </p:sp>
      <p:sp>
        <p:nvSpPr>
          <p:cNvPr id="7" name="Content Placeholder 6"/>
          <p:cNvSpPr>
            <a:spLocks noGrp="1"/>
          </p:cNvSpPr>
          <p:nvPr>
            <p:ph idx="1"/>
          </p:nvPr>
        </p:nvSpPr>
        <p:spPr/>
        <p:txBody>
          <a:bodyPr/>
          <a:lstStyle/>
          <a:p>
            <a:r>
              <a:rPr lang="en-US" sz="2000" dirty="0"/>
              <a:t>Sonic Healthcare is one of the world's largest medical diagnostics companies, providing laboratory and radiology services to medical practitioners, hospitals, community health services, and their collective patients. We also operate Australia's largest network of primary care medical </a:t>
            </a:r>
            <a:r>
              <a:rPr lang="en-US" sz="2000" dirty="0" err="1"/>
              <a:t>centres</a:t>
            </a:r>
            <a:r>
              <a:rPr lang="en-US" sz="2000" dirty="0"/>
              <a:t> - Independent Practitioner Network (IPN) - as well as other healthcare businesses</a:t>
            </a:r>
            <a:r>
              <a:rPr lang="en-US" sz="2000" dirty="0" smtClean="0"/>
              <a:t>.</a:t>
            </a:r>
          </a:p>
          <a:p>
            <a:endParaRPr lang="en-US" sz="2000" dirty="0" smtClean="0"/>
          </a:p>
          <a:p>
            <a:r>
              <a:rPr lang="en-US" sz="2000" dirty="0" smtClean="0"/>
              <a:t>Sonic </a:t>
            </a:r>
            <a:r>
              <a:rPr lang="en-US" sz="2000" dirty="0"/>
              <a:t>Healthcare was listed on the Australian Securities Exchange (ASX) in 1987 and, following a reconstitution of the Board in 1993, has experienced exceptional growth. Since 1993, our annual revenues have risen from A$25 million to over A$3.9 billion, making us a top 50 company on the ASX.</a:t>
            </a:r>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5" name="Slide Number Placeholder 4"/>
          <p:cNvSpPr>
            <a:spLocks noGrp="1"/>
          </p:cNvSpPr>
          <p:nvPr>
            <p:ph type="sldNum" sz="quarter" idx="11"/>
          </p:nvPr>
        </p:nvSpPr>
        <p:spPr/>
        <p:txBody>
          <a:bodyPr/>
          <a:lstStyle/>
          <a:p>
            <a:pPr>
              <a:defRPr/>
            </a:pPr>
            <a:fld id="{1F5B7535-3E80-4F98-8E26-AD897B0E5B88}" type="slidenum">
              <a:rPr lang="en-US" smtClean="0">
                <a:solidFill>
                  <a:srgbClr val="FFFFFF"/>
                </a:solidFill>
              </a:rPr>
              <a:pPr>
                <a:defRPr/>
              </a:pPr>
              <a:t>29</a:t>
            </a:fld>
            <a:endParaRPr lang="en-US" dirty="0">
              <a:solidFill>
                <a:srgbClr val="FFFFFF"/>
              </a:solidFill>
            </a:endParaRPr>
          </a:p>
        </p:txBody>
      </p:sp>
    </p:spTree>
    <p:extLst>
      <p:ext uri="{BB962C8B-B14F-4D97-AF65-F5344CB8AC3E}">
        <p14:creationId xmlns:p14="http://schemas.microsoft.com/office/powerpoint/2010/main" val="420062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r>
              <a:rPr lang="en-US" dirty="0" smtClean="0"/>
              <a:t>2:00 – 2:05	Welcome </a:t>
            </a:r>
            <a:r>
              <a:rPr lang="en-US" dirty="0" smtClean="0"/>
              <a:t>&amp; Introductions</a:t>
            </a:r>
            <a:endParaRPr lang="en-US" dirty="0" smtClean="0"/>
          </a:p>
          <a:p>
            <a:pPr marL="0" indent="0">
              <a:buNone/>
            </a:pPr>
            <a:r>
              <a:rPr lang="en-US" dirty="0" smtClean="0"/>
              <a:t>2:05 </a:t>
            </a:r>
            <a:r>
              <a:rPr lang="en-US" dirty="0" smtClean="0"/>
              <a:t>– </a:t>
            </a:r>
            <a:r>
              <a:rPr lang="en-US" dirty="0" smtClean="0"/>
              <a:t>2:45 </a:t>
            </a:r>
            <a:r>
              <a:rPr lang="en-US" dirty="0" smtClean="0"/>
              <a:t>	</a:t>
            </a:r>
            <a:r>
              <a:rPr lang="en-US" dirty="0" smtClean="0"/>
              <a:t>Presentation </a:t>
            </a:r>
            <a:r>
              <a:rPr lang="en-US" dirty="0" smtClean="0"/>
              <a:t>with Q&amp;A</a:t>
            </a:r>
          </a:p>
          <a:p>
            <a:pPr marL="0" indent="0">
              <a:buNone/>
            </a:pPr>
            <a:r>
              <a:rPr lang="en-US" dirty="0" smtClean="0"/>
              <a:t>2:45 </a:t>
            </a:r>
            <a:r>
              <a:rPr lang="en-US" dirty="0" smtClean="0"/>
              <a:t>– 3:00</a:t>
            </a:r>
            <a:r>
              <a:rPr lang="en-US" dirty="0"/>
              <a:t>	</a:t>
            </a:r>
            <a:r>
              <a:rPr lang="en-US" dirty="0" smtClean="0"/>
              <a:t>Member update; </a:t>
            </a:r>
            <a:r>
              <a:rPr lang="en-US" dirty="0" smtClean="0"/>
              <a:t>Speaker</a:t>
            </a:r>
          </a:p>
          <a:p>
            <a:pPr marL="0" indent="0">
              <a:buNone/>
            </a:pPr>
            <a:r>
              <a:rPr lang="en-US" dirty="0"/>
              <a:t>	</a:t>
            </a:r>
            <a:r>
              <a:rPr lang="en-US" dirty="0" smtClean="0"/>
              <a:t>		Recommendations</a:t>
            </a:r>
            <a:r>
              <a:rPr lang="en-US" dirty="0" smtClean="0"/>
              <a:t> </a:t>
            </a:r>
            <a:endParaRPr lang="en-US" dirty="0"/>
          </a:p>
        </p:txBody>
      </p:sp>
    </p:spTree>
    <p:extLst>
      <p:ext uri="{BB962C8B-B14F-4D97-AF65-F5344CB8AC3E}">
        <p14:creationId xmlns:p14="http://schemas.microsoft.com/office/powerpoint/2010/main" val="1600706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US" dirty="0" smtClean="0">
                <a:latin typeface="Century Gothic" pitchFamily="34" charset="0"/>
              </a:rPr>
              <a:t>Sonic Healthcare USA</a:t>
            </a:r>
            <a:endParaRPr lang="en-US" sz="1800" b="0" dirty="0" smtClean="0">
              <a:latin typeface="Century Gothic" pitchFamily="34" charset="0"/>
            </a:endParaRPr>
          </a:p>
        </p:txBody>
      </p:sp>
      <p:sp>
        <p:nvSpPr>
          <p:cNvPr id="14338" name="AutoShape 15"/>
          <p:cNvSpPr>
            <a:spLocks noChangeArrowheads="1"/>
          </p:cNvSpPr>
          <p:nvPr/>
        </p:nvSpPr>
        <p:spPr bwMode="auto">
          <a:xfrm>
            <a:off x="571500" y="5715000"/>
            <a:ext cx="8077200" cy="457200"/>
          </a:xfrm>
          <a:prstGeom prst="rightArrow">
            <a:avLst>
              <a:gd name="adj1" fmla="val 54861"/>
              <a:gd name="adj2" fmla="val 138225"/>
            </a:avLst>
          </a:prstGeom>
          <a:solidFill>
            <a:srgbClr val="2865EC"/>
          </a:solidFill>
          <a:ln w="12700" algn="ctr">
            <a:solidFill>
              <a:schemeClr val="tx1"/>
            </a:solidFill>
            <a:miter lim="800000"/>
            <a:headEnd/>
            <a:tailEnd/>
          </a:ln>
        </p:spPr>
        <p:txBody>
          <a:bodyPr wrap="none" anchor="ctr"/>
          <a:lstStyle/>
          <a:p>
            <a:pPr eaLnBrk="0" fontAlgn="base" hangingPunct="0">
              <a:spcBef>
                <a:spcPct val="0"/>
              </a:spcBef>
              <a:spcAft>
                <a:spcPct val="0"/>
              </a:spcAft>
            </a:pPr>
            <a:r>
              <a:rPr lang="en-US" sz="1000" dirty="0">
                <a:solidFill>
                  <a:srgbClr val="FFFFFF"/>
                </a:solidFill>
                <a:latin typeface="Arial" charset="0"/>
                <a:ea typeface="ＭＳ Ｐゴシック" charset="-128"/>
              </a:rPr>
              <a:t> </a:t>
            </a:r>
          </a:p>
        </p:txBody>
      </p:sp>
      <p:grpSp>
        <p:nvGrpSpPr>
          <p:cNvPr id="9221" name="Group 5"/>
          <p:cNvGrpSpPr>
            <a:grpSpLocks/>
          </p:cNvGrpSpPr>
          <p:nvPr/>
        </p:nvGrpSpPr>
        <p:grpSpPr bwMode="auto">
          <a:xfrm>
            <a:off x="876300" y="1225550"/>
            <a:ext cx="7505700" cy="4260850"/>
            <a:chOff x="552" y="676"/>
            <a:chExt cx="4728" cy="2684"/>
          </a:xfrm>
          <a:solidFill>
            <a:schemeClr val="accent3">
              <a:lumMod val="65000"/>
            </a:schemeClr>
          </a:solidFill>
        </p:grpSpPr>
        <p:sp>
          <p:nvSpPr>
            <p:cNvPr id="9277" name="Freeform 6"/>
            <p:cNvSpPr>
              <a:spLocks/>
            </p:cNvSpPr>
            <p:nvPr/>
          </p:nvSpPr>
          <p:spPr bwMode="auto">
            <a:xfrm>
              <a:off x="912" y="676"/>
              <a:ext cx="569" cy="428"/>
            </a:xfrm>
            <a:custGeom>
              <a:avLst/>
              <a:gdLst>
                <a:gd name="T0" fmla="*/ 512 w 491"/>
                <a:gd name="T1" fmla="*/ 428 h 348"/>
                <a:gd name="T2" fmla="*/ 413 w 491"/>
                <a:gd name="T3" fmla="*/ 401 h 348"/>
                <a:gd name="T4" fmla="*/ 185 w 491"/>
                <a:gd name="T5" fmla="*/ 401 h 348"/>
                <a:gd name="T6" fmla="*/ 156 w 491"/>
                <a:gd name="T7" fmla="*/ 373 h 348"/>
                <a:gd name="T8" fmla="*/ 57 w 491"/>
                <a:gd name="T9" fmla="*/ 373 h 348"/>
                <a:gd name="T10" fmla="*/ 57 w 491"/>
                <a:gd name="T11" fmla="*/ 304 h 348"/>
                <a:gd name="T12" fmla="*/ 0 w 491"/>
                <a:gd name="T13" fmla="*/ 290 h 348"/>
                <a:gd name="T14" fmla="*/ 14 w 491"/>
                <a:gd name="T15" fmla="*/ 153 h 348"/>
                <a:gd name="T16" fmla="*/ 0 w 491"/>
                <a:gd name="T17" fmla="*/ 70 h 348"/>
                <a:gd name="T18" fmla="*/ 0 w 491"/>
                <a:gd name="T19" fmla="*/ 15 h 348"/>
                <a:gd name="T20" fmla="*/ 127 w 491"/>
                <a:gd name="T21" fmla="*/ 70 h 348"/>
                <a:gd name="T22" fmla="*/ 127 w 491"/>
                <a:gd name="T23" fmla="*/ 111 h 348"/>
                <a:gd name="T24" fmla="*/ 114 w 491"/>
                <a:gd name="T25" fmla="*/ 166 h 348"/>
                <a:gd name="T26" fmla="*/ 127 w 491"/>
                <a:gd name="T27" fmla="*/ 166 h 348"/>
                <a:gd name="T28" fmla="*/ 156 w 491"/>
                <a:gd name="T29" fmla="*/ 97 h 348"/>
                <a:gd name="T30" fmla="*/ 156 w 491"/>
                <a:gd name="T31" fmla="*/ 55 h 348"/>
                <a:gd name="T32" fmla="*/ 170 w 491"/>
                <a:gd name="T33" fmla="*/ 28 h 348"/>
                <a:gd name="T34" fmla="*/ 156 w 491"/>
                <a:gd name="T35" fmla="*/ 15 h 348"/>
                <a:gd name="T36" fmla="*/ 156 w 491"/>
                <a:gd name="T37" fmla="*/ 0 h 348"/>
                <a:gd name="T38" fmla="*/ 327 w 491"/>
                <a:gd name="T39" fmla="*/ 70 h 348"/>
                <a:gd name="T40" fmla="*/ 569 w 491"/>
                <a:gd name="T41" fmla="*/ 124 h 348"/>
                <a:gd name="T42" fmla="*/ 512 w 491"/>
                <a:gd name="T43" fmla="*/ 428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1" h="348">
                  <a:moveTo>
                    <a:pt x="442" y="348"/>
                  </a:moveTo>
                  <a:lnTo>
                    <a:pt x="356" y="326"/>
                  </a:lnTo>
                  <a:lnTo>
                    <a:pt x="160" y="326"/>
                  </a:lnTo>
                  <a:lnTo>
                    <a:pt x="135" y="303"/>
                  </a:lnTo>
                  <a:lnTo>
                    <a:pt x="49" y="303"/>
                  </a:lnTo>
                  <a:lnTo>
                    <a:pt x="49" y="247"/>
                  </a:lnTo>
                  <a:lnTo>
                    <a:pt x="0" y="236"/>
                  </a:lnTo>
                  <a:lnTo>
                    <a:pt x="12" y="124"/>
                  </a:lnTo>
                  <a:lnTo>
                    <a:pt x="0" y="57"/>
                  </a:lnTo>
                  <a:lnTo>
                    <a:pt x="0" y="12"/>
                  </a:lnTo>
                  <a:lnTo>
                    <a:pt x="110" y="57"/>
                  </a:lnTo>
                  <a:lnTo>
                    <a:pt x="110" y="90"/>
                  </a:lnTo>
                  <a:lnTo>
                    <a:pt x="98" y="135"/>
                  </a:lnTo>
                  <a:lnTo>
                    <a:pt x="110" y="135"/>
                  </a:lnTo>
                  <a:lnTo>
                    <a:pt x="135" y="79"/>
                  </a:lnTo>
                  <a:lnTo>
                    <a:pt x="135" y="45"/>
                  </a:lnTo>
                  <a:lnTo>
                    <a:pt x="147" y="23"/>
                  </a:lnTo>
                  <a:lnTo>
                    <a:pt x="135" y="12"/>
                  </a:lnTo>
                  <a:lnTo>
                    <a:pt x="135" y="0"/>
                  </a:lnTo>
                  <a:lnTo>
                    <a:pt x="282" y="57"/>
                  </a:lnTo>
                  <a:lnTo>
                    <a:pt x="491" y="101"/>
                  </a:lnTo>
                  <a:lnTo>
                    <a:pt x="442" y="348"/>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grpSp>
          <p:nvGrpSpPr>
            <p:cNvPr id="9278" name="Group 7"/>
            <p:cNvGrpSpPr>
              <a:grpSpLocks/>
            </p:cNvGrpSpPr>
            <p:nvPr/>
          </p:nvGrpSpPr>
          <p:grpSpPr bwMode="auto">
            <a:xfrm>
              <a:off x="552" y="796"/>
              <a:ext cx="4728" cy="2564"/>
              <a:chOff x="408" y="796"/>
              <a:chExt cx="5064" cy="2816"/>
            </a:xfrm>
            <a:grpFill/>
          </p:grpSpPr>
          <p:sp>
            <p:nvSpPr>
              <p:cNvPr id="9279" name="Rectangle 8"/>
              <p:cNvSpPr>
                <a:spLocks noChangeArrowheads="1"/>
              </p:cNvSpPr>
              <p:nvPr/>
            </p:nvSpPr>
            <p:spPr bwMode="auto">
              <a:xfrm>
                <a:off x="408" y="2976"/>
                <a:ext cx="491" cy="607"/>
              </a:xfrm>
              <a:prstGeom prst="rect">
                <a:avLst/>
              </a:prstGeom>
              <a:grpFill/>
              <a:ln w="19050" algn="ctr">
                <a:solidFill>
                  <a:schemeClr val="bg1"/>
                </a:solidFill>
                <a:miter lim="800000"/>
                <a:headEnd/>
                <a:tailEnd/>
              </a:ln>
              <a:effectLst/>
              <a:extLst/>
            </p:spPr>
            <p:txBody>
              <a:bodyPr/>
              <a:lstStyle/>
              <a:p>
                <a:pPr algn="ctr" eaLnBrk="0" fontAlgn="base" hangingPunct="0">
                  <a:spcBef>
                    <a:spcPct val="0"/>
                  </a:spcBef>
                  <a:spcAft>
                    <a:spcPct val="0"/>
                  </a:spcAft>
                  <a:defRPr/>
                </a:pPr>
                <a:endParaRPr lang="en-GB" sz="1600" dirty="0">
                  <a:solidFill>
                    <a:srgbClr val="000000"/>
                  </a:solidFill>
                  <a:latin typeface="Arial" charset="0"/>
                  <a:ea typeface="ＭＳ Ｐゴシック" charset="-128"/>
                </a:endParaRPr>
              </a:p>
            </p:txBody>
          </p:sp>
          <p:sp>
            <p:nvSpPr>
              <p:cNvPr id="9280" name="Freeform 9"/>
              <p:cNvSpPr>
                <a:spLocks/>
              </p:cNvSpPr>
              <p:nvPr/>
            </p:nvSpPr>
            <p:spPr bwMode="auto">
              <a:xfrm>
                <a:off x="4946" y="1155"/>
                <a:ext cx="156" cy="291"/>
              </a:xfrm>
              <a:custGeom>
                <a:avLst/>
                <a:gdLst>
                  <a:gd name="T0" fmla="*/ 141 w 135"/>
                  <a:gd name="T1" fmla="*/ 276 h 236"/>
                  <a:gd name="T2" fmla="*/ 70 w 135"/>
                  <a:gd name="T3" fmla="*/ 291 h 236"/>
                  <a:gd name="T4" fmla="*/ 57 w 135"/>
                  <a:gd name="T5" fmla="*/ 207 h 236"/>
                  <a:gd name="T6" fmla="*/ 28 w 135"/>
                  <a:gd name="T7" fmla="*/ 180 h 236"/>
                  <a:gd name="T8" fmla="*/ 28 w 135"/>
                  <a:gd name="T9" fmla="*/ 97 h 236"/>
                  <a:gd name="T10" fmla="*/ 0 w 135"/>
                  <a:gd name="T11" fmla="*/ 28 h 236"/>
                  <a:gd name="T12" fmla="*/ 84 w 135"/>
                  <a:gd name="T13" fmla="*/ 14 h 236"/>
                  <a:gd name="T14" fmla="*/ 156 w 135"/>
                  <a:gd name="T15" fmla="*/ 0 h 236"/>
                  <a:gd name="T16" fmla="*/ 156 w 135"/>
                  <a:gd name="T17" fmla="*/ 55 h 236"/>
                  <a:gd name="T18" fmla="*/ 141 w 135"/>
                  <a:gd name="T19" fmla="*/ 97 h 236"/>
                  <a:gd name="T20" fmla="*/ 141 w 135"/>
                  <a:gd name="T21" fmla="*/ 276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236">
                    <a:moveTo>
                      <a:pt x="122" y="224"/>
                    </a:moveTo>
                    <a:lnTo>
                      <a:pt x="61" y="236"/>
                    </a:lnTo>
                    <a:lnTo>
                      <a:pt x="49" y="168"/>
                    </a:lnTo>
                    <a:lnTo>
                      <a:pt x="24" y="146"/>
                    </a:lnTo>
                    <a:lnTo>
                      <a:pt x="24" y="79"/>
                    </a:lnTo>
                    <a:lnTo>
                      <a:pt x="0" y="23"/>
                    </a:lnTo>
                    <a:lnTo>
                      <a:pt x="73" y="11"/>
                    </a:lnTo>
                    <a:lnTo>
                      <a:pt x="135" y="0"/>
                    </a:lnTo>
                    <a:lnTo>
                      <a:pt x="135" y="45"/>
                    </a:lnTo>
                    <a:lnTo>
                      <a:pt x="122" y="79"/>
                    </a:lnTo>
                    <a:lnTo>
                      <a:pt x="122" y="224"/>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81" name="Freeform 10"/>
              <p:cNvSpPr>
                <a:spLocks/>
              </p:cNvSpPr>
              <p:nvPr/>
            </p:nvSpPr>
            <p:spPr bwMode="auto">
              <a:xfrm>
                <a:off x="5016" y="1377"/>
                <a:ext cx="314" cy="151"/>
              </a:xfrm>
              <a:custGeom>
                <a:avLst/>
                <a:gdLst>
                  <a:gd name="T0" fmla="*/ 0 w 270"/>
                  <a:gd name="T1" fmla="*/ 69 h 123"/>
                  <a:gd name="T2" fmla="*/ 0 w 270"/>
                  <a:gd name="T3" fmla="*/ 151 h 123"/>
                  <a:gd name="T4" fmla="*/ 157 w 270"/>
                  <a:gd name="T5" fmla="*/ 109 h 123"/>
                  <a:gd name="T6" fmla="*/ 186 w 270"/>
                  <a:gd name="T7" fmla="*/ 96 h 123"/>
                  <a:gd name="T8" fmla="*/ 229 w 270"/>
                  <a:gd name="T9" fmla="*/ 151 h 123"/>
                  <a:gd name="T10" fmla="*/ 314 w 270"/>
                  <a:gd name="T11" fmla="*/ 124 h 123"/>
                  <a:gd name="T12" fmla="*/ 300 w 270"/>
                  <a:gd name="T13" fmla="*/ 54 h 123"/>
                  <a:gd name="T14" fmla="*/ 286 w 270"/>
                  <a:gd name="T15" fmla="*/ 109 h 123"/>
                  <a:gd name="T16" fmla="*/ 271 w 270"/>
                  <a:gd name="T17" fmla="*/ 109 h 123"/>
                  <a:gd name="T18" fmla="*/ 214 w 270"/>
                  <a:gd name="T19" fmla="*/ 54 h 123"/>
                  <a:gd name="T20" fmla="*/ 229 w 270"/>
                  <a:gd name="T21" fmla="*/ 14 h 123"/>
                  <a:gd name="T22" fmla="*/ 200 w 270"/>
                  <a:gd name="T23" fmla="*/ 0 h 123"/>
                  <a:gd name="T24" fmla="*/ 71 w 270"/>
                  <a:gd name="T25" fmla="*/ 54 h 123"/>
                  <a:gd name="T26" fmla="*/ 0 w 270"/>
                  <a:gd name="T27" fmla="*/ 69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0" h="123">
                    <a:moveTo>
                      <a:pt x="0" y="56"/>
                    </a:moveTo>
                    <a:lnTo>
                      <a:pt x="0" y="123"/>
                    </a:lnTo>
                    <a:lnTo>
                      <a:pt x="135" y="89"/>
                    </a:lnTo>
                    <a:lnTo>
                      <a:pt x="160" y="78"/>
                    </a:lnTo>
                    <a:lnTo>
                      <a:pt x="197" y="123"/>
                    </a:lnTo>
                    <a:lnTo>
                      <a:pt x="270" y="101"/>
                    </a:lnTo>
                    <a:lnTo>
                      <a:pt x="258" y="44"/>
                    </a:lnTo>
                    <a:lnTo>
                      <a:pt x="246" y="89"/>
                    </a:lnTo>
                    <a:lnTo>
                      <a:pt x="233" y="89"/>
                    </a:lnTo>
                    <a:lnTo>
                      <a:pt x="184" y="44"/>
                    </a:lnTo>
                    <a:lnTo>
                      <a:pt x="197" y="11"/>
                    </a:lnTo>
                    <a:lnTo>
                      <a:pt x="172" y="0"/>
                    </a:lnTo>
                    <a:lnTo>
                      <a:pt x="61" y="44"/>
                    </a:lnTo>
                    <a:lnTo>
                      <a:pt x="0" y="56"/>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82" name="Freeform 11"/>
              <p:cNvSpPr>
                <a:spLocks/>
              </p:cNvSpPr>
              <p:nvPr/>
            </p:nvSpPr>
            <p:spPr bwMode="auto">
              <a:xfrm>
                <a:off x="5174" y="1473"/>
                <a:ext cx="71" cy="97"/>
              </a:xfrm>
              <a:custGeom>
                <a:avLst/>
                <a:gdLst>
                  <a:gd name="T0" fmla="*/ 14 w 62"/>
                  <a:gd name="T1" fmla="*/ 97 h 79"/>
                  <a:gd name="T2" fmla="*/ 71 w 62"/>
                  <a:gd name="T3" fmla="*/ 55 h 79"/>
                  <a:gd name="T4" fmla="*/ 29 w 62"/>
                  <a:gd name="T5" fmla="*/ 0 h 79"/>
                  <a:gd name="T6" fmla="*/ 0 w 62"/>
                  <a:gd name="T7" fmla="*/ 14 h 79"/>
                  <a:gd name="T8" fmla="*/ 14 w 62"/>
                  <a:gd name="T9" fmla="*/ 97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79">
                    <a:moveTo>
                      <a:pt x="12" y="79"/>
                    </a:moveTo>
                    <a:lnTo>
                      <a:pt x="62" y="45"/>
                    </a:lnTo>
                    <a:lnTo>
                      <a:pt x="25" y="0"/>
                    </a:lnTo>
                    <a:lnTo>
                      <a:pt x="0" y="11"/>
                    </a:lnTo>
                    <a:lnTo>
                      <a:pt x="12" y="79"/>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83" name="Freeform 12"/>
              <p:cNvSpPr>
                <a:spLocks/>
              </p:cNvSpPr>
              <p:nvPr/>
            </p:nvSpPr>
            <p:spPr bwMode="auto">
              <a:xfrm>
                <a:off x="5016" y="1486"/>
                <a:ext cx="171" cy="153"/>
              </a:xfrm>
              <a:custGeom>
                <a:avLst/>
                <a:gdLst>
                  <a:gd name="T0" fmla="*/ 0 w 147"/>
                  <a:gd name="T1" fmla="*/ 42 h 124"/>
                  <a:gd name="T2" fmla="*/ 14 w 147"/>
                  <a:gd name="T3" fmla="*/ 153 h 124"/>
                  <a:gd name="T4" fmla="*/ 171 w 147"/>
                  <a:gd name="T5" fmla="*/ 84 h 124"/>
                  <a:gd name="T6" fmla="*/ 157 w 147"/>
                  <a:gd name="T7" fmla="*/ 0 h 124"/>
                  <a:gd name="T8" fmla="*/ 0 w 147"/>
                  <a:gd name="T9" fmla="*/ 42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24">
                    <a:moveTo>
                      <a:pt x="0" y="34"/>
                    </a:moveTo>
                    <a:lnTo>
                      <a:pt x="12" y="124"/>
                    </a:lnTo>
                    <a:lnTo>
                      <a:pt x="147" y="68"/>
                    </a:lnTo>
                    <a:lnTo>
                      <a:pt x="135" y="0"/>
                    </a:lnTo>
                    <a:lnTo>
                      <a:pt x="0" y="34"/>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84" name="Freeform 13"/>
              <p:cNvSpPr>
                <a:spLocks/>
              </p:cNvSpPr>
              <p:nvPr/>
            </p:nvSpPr>
            <p:spPr bwMode="auto">
              <a:xfrm>
                <a:off x="4476" y="1184"/>
                <a:ext cx="554" cy="482"/>
              </a:xfrm>
              <a:custGeom>
                <a:avLst/>
                <a:gdLst>
                  <a:gd name="T0" fmla="*/ 455 w 479"/>
                  <a:gd name="T1" fmla="*/ 455 h 392"/>
                  <a:gd name="T2" fmla="*/ 384 w 479"/>
                  <a:gd name="T3" fmla="*/ 386 h 392"/>
                  <a:gd name="T4" fmla="*/ 14 w 479"/>
                  <a:gd name="T5" fmla="*/ 468 h 392"/>
                  <a:gd name="T6" fmla="*/ 0 w 479"/>
                  <a:gd name="T7" fmla="*/ 427 h 392"/>
                  <a:gd name="T8" fmla="*/ 57 w 479"/>
                  <a:gd name="T9" fmla="*/ 358 h 392"/>
                  <a:gd name="T10" fmla="*/ 57 w 479"/>
                  <a:gd name="T11" fmla="*/ 302 h 392"/>
                  <a:gd name="T12" fmla="*/ 99 w 479"/>
                  <a:gd name="T13" fmla="*/ 275 h 392"/>
                  <a:gd name="T14" fmla="*/ 199 w 479"/>
                  <a:gd name="T15" fmla="*/ 275 h 392"/>
                  <a:gd name="T16" fmla="*/ 271 w 479"/>
                  <a:gd name="T17" fmla="*/ 234 h 392"/>
                  <a:gd name="T18" fmla="*/ 271 w 479"/>
                  <a:gd name="T19" fmla="*/ 138 h 392"/>
                  <a:gd name="T20" fmla="*/ 312 w 479"/>
                  <a:gd name="T21" fmla="*/ 69 h 392"/>
                  <a:gd name="T22" fmla="*/ 384 w 479"/>
                  <a:gd name="T23" fmla="*/ 14 h 392"/>
                  <a:gd name="T24" fmla="*/ 470 w 479"/>
                  <a:gd name="T25" fmla="*/ 0 h 392"/>
                  <a:gd name="T26" fmla="*/ 497 w 479"/>
                  <a:gd name="T27" fmla="*/ 69 h 392"/>
                  <a:gd name="T28" fmla="*/ 497 w 479"/>
                  <a:gd name="T29" fmla="*/ 151 h 392"/>
                  <a:gd name="T30" fmla="*/ 526 w 479"/>
                  <a:gd name="T31" fmla="*/ 178 h 392"/>
                  <a:gd name="T32" fmla="*/ 540 w 479"/>
                  <a:gd name="T33" fmla="*/ 262 h 392"/>
                  <a:gd name="T34" fmla="*/ 540 w 479"/>
                  <a:gd name="T35" fmla="*/ 344 h 392"/>
                  <a:gd name="T36" fmla="*/ 554 w 479"/>
                  <a:gd name="T37" fmla="*/ 455 h 392"/>
                  <a:gd name="T38" fmla="*/ 526 w 479"/>
                  <a:gd name="T39" fmla="*/ 482 h 392"/>
                  <a:gd name="T40" fmla="*/ 455 w 479"/>
                  <a:gd name="T41" fmla="*/ 455 h 3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9" h="392">
                    <a:moveTo>
                      <a:pt x="393" y="370"/>
                    </a:moveTo>
                    <a:lnTo>
                      <a:pt x="332" y="314"/>
                    </a:lnTo>
                    <a:lnTo>
                      <a:pt x="12" y="381"/>
                    </a:lnTo>
                    <a:lnTo>
                      <a:pt x="0" y="347"/>
                    </a:lnTo>
                    <a:lnTo>
                      <a:pt x="49" y="291"/>
                    </a:lnTo>
                    <a:lnTo>
                      <a:pt x="49" y="246"/>
                    </a:lnTo>
                    <a:lnTo>
                      <a:pt x="86" y="224"/>
                    </a:lnTo>
                    <a:lnTo>
                      <a:pt x="172" y="224"/>
                    </a:lnTo>
                    <a:lnTo>
                      <a:pt x="234" y="190"/>
                    </a:lnTo>
                    <a:lnTo>
                      <a:pt x="234" y="112"/>
                    </a:lnTo>
                    <a:lnTo>
                      <a:pt x="270" y="56"/>
                    </a:lnTo>
                    <a:lnTo>
                      <a:pt x="332" y="11"/>
                    </a:lnTo>
                    <a:lnTo>
                      <a:pt x="406" y="0"/>
                    </a:lnTo>
                    <a:lnTo>
                      <a:pt x="430" y="56"/>
                    </a:lnTo>
                    <a:lnTo>
                      <a:pt x="430" y="123"/>
                    </a:lnTo>
                    <a:lnTo>
                      <a:pt x="455" y="145"/>
                    </a:lnTo>
                    <a:lnTo>
                      <a:pt x="467" y="213"/>
                    </a:lnTo>
                    <a:lnTo>
                      <a:pt x="467" y="280"/>
                    </a:lnTo>
                    <a:lnTo>
                      <a:pt x="479" y="370"/>
                    </a:lnTo>
                    <a:lnTo>
                      <a:pt x="455" y="392"/>
                    </a:lnTo>
                    <a:lnTo>
                      <a:pt x="393" y="37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85" name="Freeform 14"/>
              <p:cNvSpPr>
                <a:spLocks/>
              </p:cNvSpPr>
              <p:nvPr/>
            </p:nvSpPr>
            <p:spPr bwMode="auto">
              <a:xfrm>
                <a:off x="4903" y="1639"/>
                <a:ext cx="127" cy="276"/>
              </a:xfrm>
              <a:custGeom>
                <a:avLst/>
                <a:gdLst>
                  <a:gd name="T0" fmla="*/ 28 w 110"/>
                  <a:gd name="T1" fmla="*/ 0 h 224"/>
                  <a:gd name="T2" fmla="*/ 0 w 110"/>
                  <a:gd name="T3" fmla="*/ 41 h 224"/>
                  <a:gd name="T4" fmla="*/ 0 w 110"/>
                  <a:gd name="T5" fmla="*/ 83 h 224"/>
                  <a:gd name="T6" fmla="*/ 57 w 110"/>
                  <a:gd name="T7" fmla="*/ 124 h 224"/>
                  <a:gd name="T8" fmla="*/ 14 w 110"/>
                  <a:gd name="T9" fmla="*/ 165 h 224"/>
                  <a:gd name="T10" fmla="*/ 14 w 110"/>
                  <a:gd name="T11" fmla="*/ 207 h 224"/>
                  <a:gd name="T12" fmla="*/ 43 w 110"/>
                  <a:gd name="T13" fmla="*/ 234 h 224"/>
                  <a:gd name="T14" fmla="*/ 70 w 110"/>
                  <a:gd name="T15" fmla="*/ 234 h 224"/>
                  <a:gd name="T16" fmla="*/ 70 w 110"/>
                  <a:gd name="T17" fmla="*/ 276 h 224"/>
                  <a:gd name="T18" fmla="*/ 99 w 110"/>
                  <a:gd name="T19" fmla="*/ 276 h 224"/>
                  <a:gd name="T20" fmla="*/ 99 w 110"/>
                  <a:gd name="T21" fmla="*/ 234 h 224"/>
                  <a:gd name="T22" fmla="*/ 127 w 110"/>
                  <a:gd name="T23" fmla="*/ 207 h 224"/>
                  <a:gd name="T24" fmla="*/ 127 w 110"/>
                  <a:gd name="T25" fmla="*/ 83 h 224"/>
                  <a:gd name="T26" fmla="*/ 99 w 110"/>
                  <a:gd name="T27" fmla="*/ 83 h 224"/>
                  <a:gd name="T28" fmla="*/ 99 w 110"/>
                  <a:gd name="T29" fmla="*/ 27 h 224"/>
                  <a:gd name="T30" fmla="*/ 28 w 110"/>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 h="224">
                    <a:moveTo>
                      <a:pt x="24" y="0"/>
                    </a:moveTo>
                    <a:lnTo>
                      <a:pt x="0" y="33"/>
                    </a:lnTo>
                    <a:lnTo>
                      <a:pt x="0" y="67"/>
                    </a:lnTo>
                    <a:lnTo>
                      <a:pt x="49" y="101"/>
                    </a:lnTo>
                    <a:lnTo>
                      <a:pt x="12" y="134"/>
                    </a:lnTo>
                    <a:lnTo>
                      <a:pt x="12" y="168"/>
                    </a:lnTo>
                    <a:lnTo>
                      <a:pt x="37" y="190"/>
                    </a:lnTo>
                    <a:lnTo>
                      <a:pt x="61" y="190"/>
                    </a:lnTo>
                    <a:lnTo>
                      <a:pt x="61" y="224"/>
                    </a:lnTo>
                    <a:lnTo>
                      <a:pt x="86" y="224"/>
                    </a:lnTo>
                    <a:lnTo>
                      <a:pt x="86" y="190"/>
                    </a:lnTo>
                    <a:lnTo>
                      <a:pt x="110" y="168"/>
                    </a:lnTo>
                    <a:lnTo>
                      <a:pt x="110" y="67"/>
                    </a:lnTo>
                    <a:lnTo>
                      <a:pt x="86" y="67"/>
                    </a:lnTo>
                    <a:lnTo>
                      <a:pt x="86" y="22"/>
                    </a:lnTo>
                    <a:lnTo>
                      <a:pt x="24"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86" name="Freeform 15"/>
              <p:cNvSpPr>
                <a:spLocks/>
              </p:cNvSpPr>
              <p:nvPr/>
            </p:nvSpPr>
            <p:spPr bwMode="auto">
              <a:xfrm>
                <a:off x="4874" y="1804"/>
                <a:ext cx="99" cy="152"/>
              </a:xfrm>
              <a:custGeom>
                <a:avLst/>
                <a:gdLst>
                  <a:gd name="T0" fmla="*/ 43 w 86"/>
                  <a:gd name="T1" fmla="*/ 0 h 124"/>
                  <a:gd name="T2" fmla="*/ 14 w 86"/>
                  <a:gd name="T3" fmla="*/ 0 h 124"/>
                  <a:gd name="T4" fmla="*/ 0 w 86"/>
                  <a:gd name="T5" fmla="*/ 28 h 124"/>
                  <a:gd name="T6" fmla="*/ 43 w 86"/>
                  <a:gd name="T7" fmla="*/ 152 h 124"/>
                  <a:gd name="T8" fmla="*/ 99 w 86"/>
                  <a:gd name="T9" fmla="*/ 152 h 124"/>
                  <a:gd name="T10" fmla="*/ 99 w 86"/>
                  <a:gd name="T11" fmla="*/ 124 h 124"/>
                  <a:gd name="T12" fmla="*/ 56 w 86"/>
                  <a:gd name="T13" fmla="*/ 83 h 124"/>
                  <a:gd name="T14" fmla="*/ 43 w 86"/>
                  <a:gd name="T15" fmla="*/ 42 h 124"/>
                  <a:gd name="T16" fmla="*/ 43 w 86"/>
                  <a:gd name="T17" fmla="*/ 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124">
                    <a:moveTo>
                      <a:pt x="37" y="0"/>
                    </a:moveTo>
                    <a:lnTo>
                      <a:pt x="12" y="0"/>
                    </a:lnTo>
                    <a:lnTo>
                      <a:pt x="0" y="23"/>
                    </a:lnTo>
                    <a:lnTo>
                      <a:pt x="37" y="124"/>
                    </a:lnTo>
                    <a:lnTo>
                      <a:pt x="86" y="124"/>
                    </a:lnTo>
                    <a:lnTo>
                      <a:pt x="86" y="101"/>
                    </a:lnTo>
                    <a:lnTo>
                      <a:pt x="49" y="68"/>
                    </a:lnTo>
                    <a:lnTo>
                      <a:pt x="37" y="34"/>
                    </a:lnTo>
                    <a:lnTo>
                      <a:pt x="37"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87" name="Freeform 16"/>
              <p:cNvSpPr>
                <a:spLocks/>
              </p:cNvSpPr>
              <p:nvPr/>
            </p:nvSpPr>
            <p:spPr bwMode="auto">
              <a:xfrm>
                <a:off x="4419" y="1570"/>
                <a:ext cx="541" cy="331"/>
              </a:xfrm>
              <a:custGeom>
                <a:avLst/>
                <a:gdLst>
                  <a:gd name="T0" fmla="*/ 455 w 467"/>
                  <a:gd name="T1" fmla="*/ 262 h 269"/>
                  <a:gd name="T2" fmla="*/ 142 w 467"/>
                  <a:gd name="T3" fmla="*/ 331 h 269"/>
                  <a:gd name="T4" fmla="*/ 43 w 467"/>
                  <a:gd name="T5" fmla="*/ 331 h 269"/>
                  <a:gd name="T6" fmla="*/ 29 w 467"/>
                  <a:gd name="T7" fmla="*/ 234 h 269"/>
                  <a:gd name="T8" fmla="*/ 0 w 467"/>
                  <a:gd name="T9" fmla="*/ 96 h 269"/>
                  <a:gd name="T10" fmla="*/ 57 w 467"/>
                  <a:gd name="T11" fmla="*/ 41 h 269"/>
                  <a:gd name="T12" fmla="*/ 71 w 467"/>
                  <a:gd name="T13" fmla="*/ 82 h 269"/>
                  <a:gd name="T14" fmla="*/ 441 w 467"/>
                  <a:gd name="T15" fmla="*/ 0 h 269"/>
                  <a:gd name="T16" fmla="*/ 512 w 467"/>
                  <a:gd name="T17" fmla="*/ 69 h 269"/>
                  <a:gd name="T18" fmla="*/ 484 w 467"/>
                  <a:gd name="T19" fmla="*/ 110 h 269"/>
                  <a:gd name="T20" fmla="*/ 484 w 467"/>
                  <a:gd name="T21" fmla="*/ 151 h 269"/>
                  <a:gd name="T22" fmla="*/ 541 w 467"/>
                  <a:gd name="T23" fmla="*/ 193 h 269"/>
                  <a:gd name="T24" fmla="*/ 498 w 467"/>
                  <a:gd name="T25" fmla="*/ 234 h 269"/>
                  <a:gd name="T26" fmla="*/ 469 w 467"/>
                  <a:gd name="T27" fmla="*/ 234 h 269"/>
                  <a:gd name="T28" fmla="*/ 455 w 467"/>
                  <a:gd name="T29" fmla="*/ 262 h 2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7" h="269">
                    <a:moveTo>
                      <a:pt x="393" y="213"/>
                    </a:moveTo>
                    <a:lnTo>
                      <a:pt x="123" y="269"/>
                    </a:lnTo>
                    <a:lnTo>
                      <a:pt x="37" y="269"/>
                    </a:lnTo>
                    <a:lnTo>
                      <a:pt x="25" y="190"/>
                    </a:lnTo>
                    <a:lnTo>
                      <a:pt x="0" y="78"/>
                    </a:lnTo>
                    <a:lnTo>
                      <a:pt x="49" y="33"/>
                    </a:lnTo>
                    <a:lnTo>
                      <a:pt x="61" y="67"/>
                    </a:lnTo>
                    <a:lnTo>
                      <a:pt x="381" y="0"/>
                    </a:lnTo>
                    <a:lnTo>
                      <a:pt x="442" y="56"/>
                    </a:lnTo>
                    <a:lnTo>
                      <a:pt x="418" y="89"/>
                    </a:lnTo>
                    <a:lnTo>
                      <a:pt x="418" y="123"/>
                    </a:lnTo>
                    <a:lnTo>
                      <a:pt x="467" y="157"/>
                    </a:lnTo>
                    <a:lnTo>
                      <a:pt x="430" y="190"/>
                    </a:lnTo>
                    <a:lnTo>
                      <a:pt x="405" y="190"/>
                    </a:lnTo>
                    <a:lnTo>
                      <a:pt x="393" y="213"/>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88" name="Freeform 17"/>
              <p:cNvSpPr>
                <a:spLocks/>
              </p:cNvSpPr>
              <p:nvPr/>
            </p:nvSpPr>
            <p:spPr bwMode="auto">
              <a:xfrm>
                <a:off x="4562" y="1832"/>
                <a:ext cx="411" cy="207"/>
              </a:xfrm>
              <a:custGeom>
                <a:avLst/>
                <a:gdLst>
                  <a:gd name="T0" fmla="*/ 0 w 356"/>
                  <a:gd name="T1" fmla="*/ 69 h 168"/>
                  <a:gd name="T2" fmla="*/ 0 w 356"/>
                  <a:gd name="T3" fmla="*/ 124 h 168"/>
                  <a:gd name="T4" fmla="*/ 57 w 356"/>
                  <a:gd name="T5" fmla="*/ 69 h 168"/>
                  <a:gd name="T6" fmla="*/ 99 w 356"/>
                  <a:gd name="T7" fmla="*/ 83 h 168"/>
                  <a:gd name="T8" fmla="*/ 127 w 356"/>
                  <a:gd name="T9" fmla="*/ 55 h 168"/>
                  <a:gd name="T10" fmla="*/ 170 w 356"/>
                  <a:gd name="T11" fmla="*/ 69 h 168"/>
                  <a:gd name="T12" fmla="*/ 212 w 356"/>
                  <a:gd name="T13" fmla="*/ 110 h 168"/>
                  <a:gd name="T14" fmla="*/ 226 w 356"/>
                  <a:gd name="T15" fmla="*/ 138 h 168"/>
                  <a:gd name="T16" fmla="*/ 212 w 356"/>
                  <a:gd name="T17" fmla="*/ 165 h 168"/>
                  <a:gd name="T18" fmla="*/ 312 w 356"/>
                  <a:gd name="T19" fmla="*/ 193 h 168"/>
                  <a:gd name="T20" fmla="*/ 269 w 356"/>
                  <a:gd name="T21" fmla="*/ 110 h 168"/>
                  <a:gd name="T22" fmla="*/ 269 w 356"/>
                  <a:gd name="T23" fmla="*/ 69 h 168"/>
                  <a:gd name="T24" fmla="*/ 298 w 356"/>
                  <a:gd name="T25" fmla="*/ 55 h 168"/>
                  <a:gd name="T26" fmla="*/ 312 w 356"/>
                  <a:gd name="T27" fmla="*/ 83 h 168"/>
                  <a:gd name="T28" fmla="*/ 326 w 356"/>
                  <a:gd name="T29" fmla="*/ 124 h 168"/>
                  <a:gd name="T30" fmla="*/ 341 w 356"/>
                  <a:gd name="T31" fmla="*/ 165 h 168"/>
                  <a:gd name="T32" fmla="*/ 354 w 356"/>
                  <a:gd name="T33" fmla="*/ 207 h 168"/>
                  <a:gd name="T34" fmla="*/ 411 w 356"/>
                  <a:gd name="T35" fmla="*/ 207 h 168"/>
                  <a:gd name="T36" fmla="*/ 411 w 356"/>
                  <a:gd name="T37" fmla="*/ 124 h 168"/>
                  <a:gd name="T38" fmla="*/ 354 w 356"/>
                  <a:gd name="T39" fmla="*/ 124 h 168"/>
                  <a:gd name="T40" fmla="*/ 312 w 356"/>
                  <a:gd name="T41" fmla="*/ 0 h 168"/>
                  <a:gd name="T42" fmla="*/ 0 w 356"/>
                  <a:gd name="T43" fmla="*/ 69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6" h="168">
                    <a:moveTo>
                      <a:pt x="0" y="56"/>
                    </a:moveTo>
                    <a:lnTo>
                      <a:pt x="0" y="101"/>
                    </a:lnTo>
                    <a:lnTo>
                      <a:pt x="49" y="56"/>
                    </a:lnTo>
                    <a:lnTo>
                      <a:pt x="86" y="67"/>
                    </a:lnTo>
                    <a:lnTo>
                      <a:pt x="110" y="45"/>
                    </a:lnTo>
                    <a:lnTo>
                      <a:pt x="147" y="56"/>
                    </a:lnTo>
                    <a:lnTo>
                      <a:pt x="184" y="89"/>
                    </a:lnTo>
                    <a:lnTo>
                      <a:pt x="196" y="112"/>
                    </a:lnTo>
                    <a:lnTo>
                      <a:pt x="184" y="134"/>
                    </a:lnTo>
                    <a:lnTo>
                      <a:pt x="270" y="157"/>
                    </a:lnTo>
                    <a:lnTo>
                      <a:pt x="233" y="89"/>
                    </a:lnTo>
                    <a:lnTo>
                      <a:pt x="233" y="56"/>
                    </a:lnTo>
                    <a:lnTo>
                      <a:pt x="258" y="45"/>
                    </a:lnTo>
                    <a:lnTo>
                      <a:pt x="270" y="67"/>
                    </a:lnTo>
                    <a:lnTo>
                      <a:pt x="282" y="101"/>
                    </a:lnTo>
                    <a:lnTo>
                      <a:pt x="295" y="134"/>
                    </a:lnTo>
                    <a:lnTo>
                      <a:pt x="307" y="168"/>
                    </a:lnTo>
                    <a:lnTo>
                      <a:pt x="356" y="168"/>
                    </a:lnTo>
                    <a:lnTo>
                      <a:pt x="356" y="101"/>
                    </a:lnTo>
                    <a:lnTo>
                      <a:pt x="307" y="101"/>
                    </a:lnTo>
                    <a:lnTo>
                      <a:pt x="270" y="0"/>
                    </a:lnTo>
                    <a:lnTo>
                      <a:pt x="0" y="56"/>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89" name="Freeform 18"/>
              <p:cNvSpPr>
                <a:spLocks/>
              </p:cNvSpPr>
              <p:nvPr/>
            </p:nvSpPr>
            <p:spPr bwMode="auto">
              <a:xfrm>
                <a:off x="4290" y="1804"/>
                <a:ext cx="442" cy="401"/>
              </a:xfrm>
              <a:custGeom>
                <a:avLst/>
                <a:gdLst>
                  <a:gd name="T0" fmla="*/ 158 w 381"/>
                  <a:gd name="T1" fmla="*/ 0 h 326"/>
                  <a:gd name="T2" fmla="*/ 129 w 381"/>
                  <a:gd name="T3" fmla="*/ 15 h 326"/>
                  <a:gd name="T4" fmla="*/ 143 w 381"/>
                  <a:gd name="T5" fmla="*/ 124 h 326"/>
                  <a:gd name="T6" fmla="*/ 58 w 381"/>
                  <a:gd name="T7" fmla="*/ 180 h 326"/>
                  <a:gd name="T8" fmla="*/ 29 w 381"/>
                  <a:gd name="T9" fmla="*/ 262 h 326"/>
                  <a:gd name="T10" fmla="*/ 0 w 381"/>
                  <a:gd name="T11" fmla="*/ 277 h 326"/>
                  <a:gd name="T12" fmla="*/ 0 w 381"/>
                  <a:gd name="T13" fmla="*/ 317 h 326"/>
                  <a:gd name="T14" fmla="*/ 72 w 381"/>
                  <a:gd name="T15" fmla="*/ 386 h 326"/>
                  <a:gd name="T16" fmla="*/ 86 w 381"/>
                  <a:gd name="T17" fmla="*/ 401 h 326"/>
                  <a:gd name="T18" fmla="*/ 143 w 381"/>
                  <a:gd name="T19" fmla="*/ 401 h 326"/>
                  <a:gd name="T20" fmla="*/ 229 w 381"/>
                  <a:gd name="T21" fmla="*/ 359 h 326"/>
                  <a:gd name="T22" fmla="*/ 271 w 381"/>
                  <a:gd name="T23" fmla="*/ 235 h 326"/>
                  <a:gd name="T24" fmla="*/ 371 w 381"/>
                  <a:gd name="T25" fmla="*/ 138 h 326"/>
                  <a:gd name="T26" fmla="*/ 399 w 381"/>
                  <a:gd name="T27" fmla="*/ 111 h 326"/>
                  <a:gd name="T28" fmla="*/ 428 w 381"/>
                  <a:gd name="T29" fmla="*/ 124 h 326"/>
                  <a:gd name="T30" fmla="*/ 442 w 381"/>
                  <a:gd name="T31" fmla="*/ 97 h 326"/>
                  <a:gd name="T32" fmla="*/ 399 w 381"/>
                  <a:gd name="T33" fmla="*/ 84 h 326"/>
                  <a:gd name="T34" fmla="*/ 371 w 381"/>
                  <a:gd name="T35" fmla="*/ 111 h 326"/>
                  <a:gd name="T36" fmla="*/ 328 w 381"/>
                  <a:gd name="T37" fmla="*/ 97 h 326"/>
                  <a:gd name="T38" fmla="*/ 271 w 381"/>
                  <a:gd name="T39" fmla="*/ 153 h 326"/>
                  <a:gd name="T40" fmla="*/ 271 w 381"/>
                  <a:gd name="T41" fmla="*/ 97 h 326"/>
                  <a:gd name="T42" fmla="*/ 172 w 381"/>
                  <a:gd name="T43" fmla="*/ 97 h 326"/>
                  <a:gd name="T44" fmla="*/ 158 w 381"/>
                  <a:gd name="T45" fmla="*/ 0 h 3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1" h="326">
                    <a:moveTo>
                      <a:pt x="136" y="0"/>
                    </a:moveTo>
                    <a:lnTo>
                      <a:pt x="111" y="12"/>
                    </a:lnTo>
                    <a:lnTo>
                      <a:pt x="123" y="101"/>
                    </a:lnTo>
                    <a:lnTo>
                      <a:pt x="50" y="146"/>
                    </a:lnTo>
                    <a:lnTo>
                      <a:pt x="25" y="213"/>
                    </a:lnTo>
                    <a:lnTo>
                      <a:pt x="0" y="225"/>
                    </a:lnTo>
                    <a:lnTo>
                      <a:pt x="0" y="258"/>
                    </a:lnTo>
                    <a:lnTo>
                      <a:pt x="62" y="314"/>
                    </a:lnTo>
                    <a:lnTo>
                      <a:pt x="74" y="326"/>
                    </a:lnTo>
                    <a:lnTo>
                      <a:pt x="123" y="326"/>
                    </a:lnTo>
                    <a:lnTo>
                      <a:pt x="197" y="292"/>
                    </a:lnTo>
                    <a:lnTo>
                      <a:pt x="234" y="191"/>
                    </a:lnTo>
                    <a:lnTo>
                      <a:pt x="320" y="112"/>
                    </a:lnTo>
                    <a:lnTo>
                      <a:pt x="344" y="90"/>
                    </a:lnTo>
                    <a:lnTo>
                      <a:pt x="369" y="101"/>
                    </a:lnTo>
                    <a:lnTo>
                      <a:pt x="381" y="79"/>
                    </a:lnTo>
                    <a:lnTo>
                      <a:pt x="344" y="68"/>
                    </a:lnTo>
                    <a:lnTo>
                      <a:pt x="320" y="90"/>
                    </a:lnTo>
                    <a:lnTo>
                      <a:pt x="283" y="79"/>
                    </a:lnTo>
                    <a:lnTo>
                      <a:pt x="234" y="124"/>
                    </a:lnTo>
                    <a:lnTo>
                      <a:pt x="234" y="79"/>
                    </a:lnTo>
                    <a:lnTo>
                      <a:pt x="148" y="79"/>
                    </a:lnTo>
                    <a:lnTo>
                      <a:pt x="136"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90" name="Freeform 19"/>
              <p:cNvSpPr>
                <a:spLocks/>
              </p:cNvSpPr>
              <p:nvPr/>
            </p:nvSpPr>
            <p:spPr bwMode="auto">
              <a:xfrm>
                <a:off x="4034" y="1666"/>
                <a:ext cx="414" cy="415"/>
              </a:xfrm>
              <a:custGeom>
                <a:avLst/>
                <a:gdLst>
                  <a:gd name="T0" fmla="*/ 385 w 357"/>
                  <a:gd name="T1" fmla="*/ 0 h 337"/>
                  <a:gd name="T2" fmla="*/ 328 w 357"/>
                  <a:gd name="T3" fmla="*/ 14 h 337"/>
                  <a:gd name="T4" fmla="*/ 271 w 357"/>
                  <a:gd name="T5" fmla="*/ 42 h 337"/>
                  <a:gd name="T6" fmla="*/ 199 w 357"/>
                  <a:gd name="T7" fmla="*/ 69 h 337"/>
                  <a:gd name="T8" fmla="*/ 157 w 357"/>
                  <a:gd name="T9" fmla="*/ 55 h 337"/>
                  <a:gd name="T10" fmla="*/ 129 w 357"/>
                  <a:gd name="T11" fmla="*/ 55 h 337"/>
                  <a:gd name="T12" fmla="*/ 0 w 357"/>
                  <a:gd name="T13" fmla="*/ 69 h 337"/>
                  <a:gd name="T14" fmla="*/ 29 w 357"/>
                  <a:gd name="T15" fmla="*/ 373 h 337"/>
                  <a:gd name="T16" fmla="*/ 72 w 357"/>
                  <a:gd name="T17" fmla="*/ 373 h 337"/>
                  <a:gd name="T18" fmla="*/ 100 w 357"/>
                  <a:gd name="T19" fmla="*/ 400 h 337"/>
                  <a:gd name="T20" fmla="*/ 228 w 357"/>
                  <a:gd name="T21" fmla="*/ 400 h 337"/>
                  <a:gd name="T22" fmla="*/ 256 w 357"/>
                  <a:gd name="T23" fmla="*/ 415 h 337"/>
                  <a:gd name="T24" fmla="*/ 285 w 357"/>
                  <a:gd name="T25" fmla="*/ 400 h 337"/>
                  <a:gd name="T26" fmla="*/ 314 w 357"/>
                  <a:gd name="T27" fmla="*/ 318 h 337"/>
                  <a:gd name="T28" fmla="*/ 399 w 357"/>
                  <a:gd name="T29" fmla="*/ 262 h 337"/>
                  <a:gd name="T30" fmla="*/ 385 w 357"/>
                  <a:gd name="T31" fmla="*/ 153 h 337"/>
                  <a:gd name="T32" fmla="*/ 414 w 357"/>
                  <a:gd name="T33" fmla="*/ 138 h 337"/>
                  <a:gd name="T34" fmla="*/ 385 w 357"/>
                  <a:gd name="T35" fmla="*/ 0 h 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7" h="337">
                    <a:moveTo>
                      <a:pt x="332" y="0"/>
                    </a:moveTo>
                    <a:lnTo>
                      <a:pt x="283" y="11"/>
                    </a:lnTo>
                    <a:lnTo>
                      <a:pt x="234" y="34"/>
                    </a:lnTo>
                    <a:lnTo>
                      <a:pt x="172" y="56"/>
                    </a:lnTo>
                    <a:lnTo>
                      <a:pt x="135" y="45"/>
                    </a:lnTo>
                    <a:lnTo>
                      <a:pt x="111" y="45"/>
                    </a:lnTo>
                    <a:lnTo>
                      <a:pt x="0" y="56"/>
                    </a:lnTo>
                    <a:lnTo>
                      <a:pt x="25" y="303"/>
                    </a:lnTo>
                    <a:lnTo>
                      <a:pt x="62" y="303"/>
                    </a:lnTo>
                    <a:lnTo>
                      <a:pt x="86" y="325"/>
                    </a:lnTo>
                    <a:lnTo>
                      <a:pt x="197" y="325"/>
                    </a:lnTo>
                    <a:lnTo>
                      <a:pt x="221" y="337"/>
                    </a:lnTo>
                    <a:lnTo>
                      <a:pt x="246" y="325"/>
                    </a:lnTo>
                    <a:lnTo>
                      <a:pt x="271" y="258"/>
                    </a:lnTo>
                    <a:lnTo>
                      <a:pt x="344" y="213"/>
                    </a:lnTo>
                    <a:lnTo>
                      <a:pt x="332" y="124"/>
                    </a:lnTo>
                    <a:lnTo>
                      <a:pt x="357" y="112"/>
                    </a:lnTo>
                    <a:lnTo>
                      <a:pt x="332"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91" name="Freeform 20"/>
              <p:cNvSpPr>
                <a:spLocks/>
              </p:cNvSpPr>
              <p:nvPr/>
            </p:nvSpPr>
            <p:spPr bwMode="auto">
              <a:xfrm>
                <a:off x="3792" y="1735"/>
                <a:ext cx="271" cy="470"/>
              </a:xfrm>
              <a:custGeom>
                <a:avLst/>
                <a:gdLst>
                  <a:gd name="T0" fmla="*/ 242 w 234"/>
                  <a:gd name="T1" fmla="*/ 0 h 382"/>
                  <a:gd name="T2" fmla="*/ 72 w 234"/>
                  <a:gd name="T3" fmla="*/ 0 h 382"/>
                  <a:gd name="T4" fmla="*/ 43 w 234"/>
                  <a:gd name="T5" fmla="*/ 28 h 382"/>
                  <a:gd name="T6" fmla="*/ 15 w 234"/>
                  <a:gd name="T7" fmla="*/ 28 h 382"/>
                  <a:gd name="T8" fmla="*/ 29 w 234"/>
                  <a:gd name="T9" fmla="*/ 373 h 382"/>
                  <a:gd name="T10" fmla="*/ 0 w 234"/>
                  <a:gd name="T11" fmla="*/ 442 h 382"/>
                  <a:gd name="T12" fmla="*/ 0 w 234"/>
                  <a:gd name="T13" fmla="*/ 470 h 382"/>
                  <a:gd name="T14" fmla="*/ 100 w 234"/>
                  <a:gd name="T15" fmla="*/ 455 h 382"/>
                  <a:gd name="T16" fmla="*/ 171 w 234"/>
                  <a:gd name="T17" fmla="*/ 428 h 382"/>
                  <a:gd name="T18" fmla="*/ 228 w 234"/>
                  <a:gd name="T19" fmla="*/ 346 h 382"/>
                  <a:gd name="T20" fmla="*/ 271 w 234"/>
                  <a:gd name="T21" fmla="*/ 331 h 382"/>
                  <a:gd name="T22" fmla="*/ 271 w 234"/>
                  <a:gd name="T23" fmla="*/ 304 h 382"/>
                  <a:gd name="T24" fmla="*/ 242 w 234"/>
                  <a:gd name="T25" fmla="*/ 0 h 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 h="382">
                    <a:moveTo>
                      <a:pt x="209" y="0"/>
                    </a:moveTo>
                    <a:lnTo>
                      <a:pt x="62" y="0"/>
                    </a:lnTo>
                    <a:lnTo>
                      <a:pt x="37" y="23"/>
                    </a:lnTo>
                    <a:lnTo>
                      <a:pt x="13" y="23"/>
                    </a:lnTo>
                    <a:lnTo>
                      <a:pt x="25" y="303"/>
                    </a:lnTo>
                    <a:lnTo>
                      <a:pt x="0" y="359"/>
                    </a:lnTo>
                    <a:lnTo>
                      <a:pt x="0" y="382"/>
                    </a:lnTo>
                    <a:lnTo>
                      <a:pt x="86" y="370"/>
                    </a:lnTo>
                    <a:lnTo>
                      <a:pt x="148" y="348"/>
                    </a:lnTo>
                    <a:lnTo>
                      <a:pt x="197" y="281"/>
                    </a:lnTo>
                    <a:lnTo>
                      <a:pt x="234" y="269"/>
                    </a:lnTo>
                    <a:lnTo>
                      <a:pt x="234" y="247"/>
                    </a:lnTo>
                    <a:lnTo>
                      <a:pt x="209"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92" name="Freeform 21"/>
              <p:cNvSpPr>
                <a:spLocks/>
              </p:cNvSpPr>
              <p:nvPr/>
            </p:nvSpPr>
            <p:spPr bwMode="auto">
              <a:xfrm>
                <a:off x="4190" y="2177"/>
                <a:ext cx="826" cy="359"/>
              </a:xfrm>
              <a:custGeom>
                <a:avLst/>
                <a:gdLst>
                  <a:gd name="T0" fmla="*/ 214 w 713"/>
                  <a:gd name="T1" fmla="*/ 111 h 292"/>
                  <a:gd name="T2" fmla="*/ 214 w 713"/>
                  <a:gd name="T3" fmla="*/ 138 h 292"/>
                  <a:gd name="T4" fmla="*/ 158 w 713"/>
                  <a:gd name="T5" fmla="*/ 180 h 292"/>
                  <a:gd name="T6" fmla="*/ 0 w 713"/>
                  <a:gd name="T7" fmla="*/ 290 h 292"/>
                  <a:gd name="T8" fmla="*/ 0 w 713"/>
                  <a:gd name="T9" fmla="*/ 317 h 292"/>
                  <a:gd name="T10" fmla="*/ 115 w 713"/>
                  <a:gd name="T11" fmla="*/ 304 h 292"/>
                  <a:gd name="T12" fmla="*/ 185 w 713"/>
                  <a:gd name="T13" fmla="*/ 275 h 292"/>
                  <a:gd name="T14" fmla="*/ 314 w 713"/>
                  <a:gd name="T15" fmla="*/ 262 h 292"/>
                  <a:gd name="T16" fmla="*/ 342 w 713"/>
                  <a:gd name="T17" fmla="*/ 290 h 292"/>
                  <a:gd name="T18" fmla="*/ 470 w 713"/>
                  <a:gd name="T19" fmla="*/ 290 h 292"/>
                  <a:gd name="T20" fmla="*/ 556 w 713"/>
                  <a:gd name="T21" fmla="*/ 359 h 292"/>
                  <a:gd name="T22" fmla="*/ 584 w 713"/>
                  <a:gd name="T23" fmla="*/ 345 h 292"/>
                  <a:gd name="T24" fmla="*/ 613 w 713"/>
                  <a:gd name="T25" fmla="*/ 345 h 292"/>
                  <a:gd name="T26" fmla="*/ 641 w 713"/>
                  <a:gd name="T27" fmla="*/ 331 h 292"/>
                  <a:gd name="T28" fmla="*/ 641 w 713"/>
                  <a:gd name="T29" fmla="*/ 290 h 292"/>
                  <a:gd name="T30" fmla="*/ 712 w 713"/>
                  <a:gd name="T31" fmla="*/ 235 h 292"/>
                  <a:gd name="T32" fmla="*/ 755 w 713"/>
                  <a:gd name="T33" fmla="*/ 235 h 292"/>
                  <a:gd name="T34" fmla="*/ 826 w 713"/>
                  <a:gd name="T35" fmla="*/ 152 h 292"/>
                  <a:gd name="T36" fmla="*/ 826 w 713"/>
                  <a:gd name="T37" fmla="*/ 97 h 292"/>
                  <a:gd name="T38" fmla="*/ 769 w 713"/>
                  <a:gd name="T39" fmla="*/ 0 h 292"/>
                  <a:gd name="T40" fmla="*/ 527 w 713"/>
                  <a:gd name="T41" fmla="*/ 55 h 292"/>
                  <a:gd name="T42" fmla="*/ 214 w 713"/>
                  <a:gd name="T43" fmla="*/ 111 h 2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3" h="292">
                    <a:moveTo>
                      <a:pt x="185" y="90"/>
                    </a:moveTo>
                    <a:lnTo>
                      <a:pt x="185" y="112"/>
                    </a:lnTo>
                    <a:lnTo>
                      <a:pt x="136" y="146"/>
                    </a:lnTo>
                    <a:lnTo>
                      <a:pt x="0" y="236"/>
                    </a:lnTo>
                    <a:lnTo>
                      <a:pt x="0" y="258"/>
                    </a:lnTo>
                    <a:lnTo>
                      <a:pt x="99" y="247"/>
                    </a:lnTo>
                    <a:lnTo>
                      <a:pt x="160" y="224"/>
                    </a:lnTo>
                    <a:lnTo>
                      <a:pt x="271" y="213"/>
                    </a:lnTo>
                    <a:lnTo>
                      <a:pt x="295" y="236"/>
                    </a:lnTo>
                    <a:lnTo>
                      <a:pt x="406" y="236"/>
                    </a:lnTo>
                    <a:lnTo>
                      <a:pt x="480" y="292"/>
                    </a:lnTo>
                    <a:lnTo>
                      <a:pt x="504" y="281"/>
                    </a:lnTo>
                    <a:lnTo>
                      <a:pt x="529" y="281"/>
                    </a:lnTo>
                    <a:lnTo>
                      <a:pt x="553" y="269"/>
                    </a:lnTo>
                    <a:lnTo>
                      <a:pt x="553" y="236"/>
                    </a:lnTo>
                    <a:lnTo>
                      <a:pt x="615" y="191"/>
                    </a:lnTo>
                    <a:lnTo>
                      <a:pt x="652" y="191"/>
                    </a:lnTo>
                    <a:lnTo>
                      <a:pt x="713" y="124"/>
                    </a:lnTo>
                    <a:lnTo>
                      <a:pt x="713" y="79"/>
                    </a:lnTo>
                    <a:lnTo>
                      <a:pt x="664" y="0"/>
                    </a:lnTo>
                    <a:lnTo>
                      <a:pt x="455" y="45"/>
                    </a:lnTo>
                    <a:lnTo>
                      <a:pt x="185" y="9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93" name="Freeform 22"/>
              <p:cNvSpPr>
                <a:spLocks/>
              </p:cNvSpPr>
              <p:nvPr/>
            </p:nvSpPr>
            <p:spPr bwMode="auto">
              <a:xfrm>
                <a:off x="3621" y="2287"/>
                <a:ext cx="784" cy="249"/>
              </a:xfrm>
              <a:custGeom>
                <a:avLst/>
                <a:gdLst>
                  <a:gd name="T0" fmla="*/ 57 w 676"/>
                  <a:gd name="T1" fmla="*/ 69 h 202"/>
                  <a:gd name="T2" fmla="*/ 29 w 676"/>
                  <a:gd name="T3" fmla="*/ 83 h 202"/>
                  <a:gd name="T4" fmla="*/ 29 w 676"/>
                  <a:gd name="T5" fmla="*/ 138 h 202"/>
                  <a:gd name="T6" fmla="*/ 0 w 676"/>
                  <a:gd name="T7" fmla="*/ 194 h 202"/>
                  <a:gd name="T8" fmla="*/ 0 w 676"/>
                  <a:gd name="T9" fmla="*/ 249 h 202"/>
                  <a:gd name="T10" fmla="*/ 186 w 676"/>
                  <a:gd name="T11" fmla="*/ 235 h 202"/>
                  <a:gd name="T12" fmla="*/ 442 w 676"/>
                  <a:gd name="T13" fmla="*/ 221 h 202"/>
                  <a:gd name="T14" fmla="*/ 569 w 676"/>
                  <a:gd name="T15" fmla="*/ 207 h 202"/>
                  <a:gd name="T16" fmla="*/ 569 w 676"/>
                  <a:gd name="T17" fmla="*/ 180 h 202"/>
                  <a:gd name="T18" fmla="*/ 727 w 676"/>
                  <a:gd name="T19" fmla="*/ 69 h 202"/>
                  <a:gd name="T20" fmla="*/ 784 w 676"/>
                  <a:gd name="T21" fmla="*/ 27 h 202"/>
                  <a:gd name="T22" fmla="*/ 784 w 676"/>
                  <a:gd name="T23" fmla="*/ 0 h 202"/>
                  <a:gd name="T24" fmla="*/ 612 w 676"/>
                  <a:gd name="T25" fmla="*/ 14 h 202"/>
                  <a:gd name="T26" fmla="*/ 199 w 676"/>
                  <a:gd name="T27" fmla="*/ 42 h 202"/>
                  <a:gd name="T28" fmla="*/ 170 w 676"/>
                  <a:gd name="T29" fmla="*/ 69 h 202"/>
                  <a:gd name="T30" fmla="*/ 57 w 676"/>
                  <a:gd name="T31" fmla="*/ 69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6" h="202">
                    <a:moveTo>
                      <a:pt x="49" y="56"/>
                    </a:moveTo>
                    <a:lnTo>
                      <a:pt x="25" y="67"/>
                    </a:lnTo>
                    <a:lnTo>
                      <a:pt x="25" y="112"/>
                    </a:lnTo>
                    <a:lnTo>
                      <a:pt x="0" y="157"/>
                    </a:lnTo>
                    <a:lnTo>
                      <a:pt x="0" y="202"/>
                    </a:lnTo>
                    <a:lnTo>
                      <a:pt x="160" y="191"/>
                    </a:lnTo>
                    <a:lnTo>
                      <a:pt x="381" y="179"/>
                    </a:lnTo>
                    <a:lnTo>
                      <a:pt x="491" y="168"/>
                    </a:lnTo>
                    <a:lnTo>
                      <a:pt x="491" y="146"/>
                    </a:lnTo>
                    <a:lnTo>
                      <a:pt x="627" y="56"/>
                    </a:lnTo>
                    <a:lnTo>
                      <a:pt x="676" y="22"/>
                    </a:lnTo>
                    <a:lnTo>
                      <a:pt x="676" y="0"/>
                    </a:lnTo>
                    <a:lnTo>
                      <a:pt x="528" y="11"/>
                    </a:lnTo>
                    <a:lnTo>
                      <a:pt x="172" y="34"/>
                    </a:lnTo>
                    <a:lnTo>
                      <a:pt x="147" y="56"/>
                    </a:lnTo>
                    <a:lnTo>
                      <a:pt x="49" y="56"/>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94" name="Freeform 23"/>
              <p:cNvSpPr>
                <a:spLocks/>
              </p:cNvSpPr>
              <p:nvPr/>
            </p:nvSpPr>
            <p:spPr bwMode="auto">
              <a:xfrm>
                <a:off x="4290" y="2439"/>
                <a:ext cx="457" cy="345"/>
              </a:xfrm>
              <a:custGeom>
                <a:avLst/>
                <a:gdLst>
                  <a:gd name="T0" fmla="*/ 15 w 394"/>
                  <a:gd name="T1" fmla="*/ 42 h 281"/>
                  <a:gd name="T2" fmla="*/ 0 w 394"/>
                  <a:gd name="T3" fmla="*/ 83 h 281"/>
                  <a:gd name="T4" fmla="*/ 215 w 394"/>
                  <a:gd name="T5" fmla="*/ 262 h 281"/>
                  <a:gd name="T6" fmla="*/ 271 w 394"/>
                  <a:gd name="T7" fmla="*/ 345 h 281"/>
                  <a:gd name="T8" fmla="*/ 328 w 394"/>
                  <a:gd name="T9" fmla="*/ 303 h 281"/>
                  <a:gd name="T10" fmla="*/ 428 w 394"/>
                  <a:gd name="T11" fmla="*/ 193 h 281"/>
                  <a:gd name="T12" fmla="*/ 457 w 394"/>
                  <a:gd name="T13" fmla="*/ 97 h 281"/>
                  <a:gd name="T14" fmla="*/ 371 w 394"/>
                  <a:gd name="T15" fmla="*/ 28 h 281"/>
                  <a:gd name="T16" fmla="*/ 242 w 394"/>
                  <a:gd name="T17" fmla="*/ 28 h 281"/>
                  <a:gd name="T18" fmla="*/ 215 w 394"/>
                  <a:gd name="T19" fmla="*/ 0 h 281"/>
                  <a:gd name="T20" fmla="*/ 86 w 394"/>
                  <a:gd name="T21" fmla="*/ 14 h 281"/>
                  <a:gd name="T22" fmla="*/ 15 w 394"/>
                  <a:gd name="T23" fmla="*/ 42 h 2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4" h="281">
                    <a:moveTo>
                      <a:pt x="13" y="34"/>
                    </a:moveTo>
                    <a:lnTo>
                      <a:pt x="0" y="68"/>
                    </a:lnTo>
                    <a:lnTo>
                      <a:pt x="185" y="213"/>
                    </a:lnTo>
                    <a:lnTo>
                      <a:pt x="234" y="281"/>
                    </a:lnTo>
                    <a:lnTo>
                      <a:pt x="283" y="247"/>
                    </a:lnTo>
                    <a:lnTo>
                      <a:pt x="369" y="157"/>
                    </a:lnTo>
                    <a:lnTo>
                      <a:pt x="394" y="79"/>
                    </a:lnTo>
                    <a:lnTo>
                      <a:pt x="320" y="23"/>
                    </a:lnTo>
                    <a:lnTo>
                      <a:pt x="209" y="23"/>
                    </a:lnTo>
                    <a:lnTo>
                      <a:pt x="185" y="0"/>
                    </a:lnTo>
                    <a:lnTo>
                      <a:pt x="74" y="11"/>
                    </a:lnTo>
                    <a:lnTo>
                      <a:pt x="13" y="34"/>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95" name="Freeform 24"/>
              <p:cNvSpPr>
                <a:spLocks/>
              </p:cNvSpPr>
              <p:nvPr/>
            </p:nvSpPr>
            <p:spPr bwMode="auto">
              <a:xfrm>
                <a:off x="4063" y="2480"/>
                <a:ext cx="499" cy="511"/>
              </a:xfrm>
              <a:custGeom>
                <a:avLst/>
                <a:gdLst>
                  <a:gd name="T0" fmla="*/ 243 w 430"/>
                  <a:gd name="T1" fmla="*/ 0 h 415"/>
                  <a:gd name="T2" fmla="*/ 227 w 430"/>
                  <a:gd name="T3" fmla="*/ 42 h 415"/>
                  <a:gd name="T4" fmla="*/ 442 w 430"/>
                  <a:gd name="T5" fmla="*/ 220 h 415"/>
                  <a:gd name="T6" fmla="*/ 499 w 430"/>
                  <a:gd name="T7" fmla="*/ 304 h 415"/>
                  <a:gd name="T8" fmla="*/ 485 w 430"/>
                  <a:gd name="T9" fmla="*/ 373 h 415"/>
                  <a:gd name="T10" fmla="*/ 470 w 430"/>
                  <a:gd name="T11" fmla="*/ 469 h 415"/>
                  <a:gd name="T12" fmla="*/ 413 w 430"/>
                  <a:gd name="T13" fmla="*/ 469 h 415"/>
                  <a:gd name="T14" fmla="*/ 413 w 430"/>
                  <a:gd name="T15" fmla="*/ 511 h 415"/>
                  <a:gd name="T16" fmla="*/ 128 w 430"/>
                  <a:gd name="T17" fmla="*/ 511 h 415"/>
                  <a:gd name="T18" fmla="*/ 100 w 430"/>
                  <a:gd name="T19" fmla="*/ 484 h 415"/>
                  <a:gd name="T20" fmla="*/ 100 w 430"/>
                  <a:gd name="T21" fmla="*/ 414 h 415"/>
                  <a:gd name="T22" fmla="*/ 86 w 430"/>
                  <a:gd name="T23" fmla="*/ 304 h 415"/>
                  <a:gd name="T24" fmla="*/ 0 w 430"/>
                  <a:gd name="T25" fmla="*/ 27 h 415"/>
                  <a:gd name="T26" fmla="*/ 128 w 430"/>
                  <a:gd name="T27" fmla="*/ 14 h 415"/>
                  <a:gd name="T28" fmla="*/ 243 w 430"/>
                  <a:gd name="T29" fmla="*/ 0 h 4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0" h="415">
                    <a:moveTo>
                      <a:pt x="209" y="0"/>
                    </a:moveTo>
                    <a:lnTo>
                      <a:pt x="196" y="34"/>
                    </a:lnTo>
                    <a:lnTo>
                      <a:pt x="381" y="179"/>
                    </a:lnTo>
                    <a:lnTo>
                      <a:pt x="430" y="247"/>
                    </a:lnTo>
                    <a:lnTo>
                      <a:pt x="418" y="303"/>
                    </a:lnTo>
                    <a:lnTo>
                      <a:pt x="405" y="381"/>
                    </a:lnTo>
                    <a:lnTo>
                      <a:pt x="356" y="381"/>
                    </a:lnTo>
                    <a:lnTo>
                      <a:pt x="356" y="415"/>
                    </a:lnTo>
                    <a:lnTo>
                      <a:pt x="110" y="415"/>
                    </a:lnTo>
                    <a:lnTo>
                      <a:pt x="86" y="393"/>
                    </a:lnTo>
                    <a:lnTo>
                      <a:pt x="86" y="336"/>
                    </a:lnTo>
                    <a:lnTo>
                      <a:pt x="74" y="247"/>
                    </a:lnTo>
                    <a:lnTo>
                      <a:pt x="0" y="22"/>
                    </a:lnTo>
                    <a:lnTo>
                      <a:pt x="110" y="11"/>
                    </a:lnTo>
                    <a:lnTo>
                      <a:pt x="209"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96" name="Freeform 25"/>
              <p:cNvSpPr>
                <a:spLocks/>
              </p:cNvSpPr>
              <p:nvPr/>
            </p:nvSpPr>
            <p:spPr bwMode="auto">
              <a:xfrm>
                <a:off x="3807" y="2508"/>
                <a:ext cx="356" cy="552"/>
              </a:xfrm>
              <a:custGeom>
                <a:avLst/>
                <a:gdLst>
                  <a:gd name="T0" fmla="*/ 256 w 307"/>
                  <a:gd name="T1" fmla="*/ 0 h 449"/>
                  <a:gd name="T2" fmla="*/ 342 w 307"/>
                  <a:gd name="T3" fmla="*/ 277 h 449"/>
                  <a:gd name="T4" fmla="*/ 356 w 307"/>
                  <a:gd name="T5" fmla="*/ 386 h 449"/>
                  <a:gd name="T6" fmla="*/ 356 w 307"/>
                  <a:gd name="T7" fmla="*/ 456 h 449"/>
                  <a:gd name="T8" fmla="*/ 114 w 307"/>
                  <a:gd name="T9" fmla="*/ 470 h 449"/>
                  <a:gd name="T10" fmla="*/ 100 w 307"/>
                  <a:gd name="T11" fmla="*/ 510 h 449"/>
                  <a:gd name="T12" fmla="*/ 128 w 307"/>
                  <a:gd name="T13" fmla="*/ 510 h 449"/>
                  <a:gd name="T14" fmla="*/ 128 w 307"/>
                  <a:gd name="T15" fmla="*/ 552 h 449"/>
                  <a:gd name="T16" fmla="*/ 43 w 307"/>
                  <a:gd name="T17" fmla="*/ 552 h 449"/>
                  <a:gd name="T18" fmla="*/ 14 w 307"/>
                  <a:gd name="T19" fmla="*/ 525 h 449"/>
                  <a:gd name="T20" fmla="*/ 0 w 307"/>
                  <a:gd name="T21" fmla="*/ 428 h 449"/>
                  <a:gd name="T22" fmla="*/ 0 w 307"/>
                  <a:gd name="T23" fmla="*/ 15 h 449"/>
                  <a:gd name="T24" fmla="*/ 256 w 307"/>
                  <a:gd name="T25" fmla="*/ 0 h 4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7" h="449">
                    <a:moveTo>
                      <a:pt x="221" y="0"/>
                    </a:moveTo>
                    <a:lnTo>
                      <a:pt x="295" y="225"/>
                    </a:lnTo>
                    <a:lnTo>
                      <a:pt x="307" y="314"/>
                    </a:lnTo>
                    <a:lnTo>
                      <a:pt x="307" y="371"/>
                    </a:lnTo>
                    <a:lnTo>
                      <a:pt x="98" y="382"/>
                    </a:lnTo>
                    <a:lnTo>
                      <a:pt x="86" y="415"/>
                    </a:lnTo>
                    <a:lnTo>
                      <a:pt x="110" y="415"/>
                    </a:lnTo>
                    <a:lnTo>
                      <a:pt x="110" y="449"/>
                    </a:lnTo>
                    <a:lnTo>
                      <a:pt x="37" y="449"/>
                    </a:lnTo>
                    <a:lnTo>
                      <a:pt x="12" y="427"/>
                    </a:lnTo>
                    <a:lnTo>
                      <a:pt x="0" y="348"/>
                    </a:lnTo>
                    <a:lnTo>
                      <a:pt x="0" y="12"/>
                    </a:lnTo>
                    <a:lnTo>
                      <a:pt x="221"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97" name="Freeform 26"/>
              <p:cNvSpPr>
                <a:spLocks/>
              </p:cNvSpPr>
              <p:nvPr/>
            </p:nvSpPr>
            <p:spPr bwMode="auto">
              <a:xfrm>
                <a:off x="3494" y="2522"/>
                <a:ext cx="356" cy="565"/>
              </a:xfrm>
              <a:custGeom>
                <a:avLst/>
                <a:gdLst>
                  <a:gd name="T0" fmla="*/ 313 w 307"/>
                  <a:gd name="T1" fmla="*/ 0 h 459"/>
                  <a:gd name="T2" fmla="*/ 313 w 307"/>
                  <a:gd name="T3" fmla="*/ 414 h 459"/>
                  <a:gd name="T4" fmla="*/ 327 w 307"/>
                  <a:gd name="T5" fmla="*/ 511 h 459"/>
                  <a:gd name="T6" fmla="*/ 356 w 307"/>
                  <a:gd name="T7" fmla="*/ 538 h 459"/>
                  <a:gd name="T8" fmla="*/ 270 w 307"/>
                  <a:gd name="T9" fmla="*/ 538 h 459"/>
                  <a:gd name="T10" fmla="*/ 213 w 307"/>
                  <a:gd name="T11" fmla="*/ 565 h 459"/>
                  <a:gd name="T12" fmla="*/ 184 w 307"/>
                  <a:gd name="T13" fmla="*/ 524 h 459"/>
                  <a:gd name="T14" fmla="*/ 184 w 307"/>
                  <a:gd name="T15" fmla="*/ 483 h 459"/>
                  <a:gd name="T16" fmla="*/ 0 w 307"/>
                  <a:gd name="T17" fmla="*/ 496 h 459"/>
                  <a:gd name="T18" fmla="*/ 0 w 307"/>
                  <a:gd name="T19" fmla="*/ 455 h 459"/>
                  <a:gd name="T20" fmla="*/ 57 w 307"/>
                  <a:gd name="T21" fmla="*/ 358 h 459"/>
                  <a:gd name="T22" fmla="*/ 57 w 307"/>
                  <a:gd name="T23" fmla="*/ 331 h 459"/>
                  <a:gd name="T24" fmla="*/ 28 w 307"/>
                  <a:gd name="T25" fmla="*/ 276 h 459"/>
                  <a:gd name="T26" fmla="*/ 28 w 307"/>
                  <a:gd name="T27" fmla="*/ 138 h 459"/>
                  <a:gd name="T28" fmla="*/ 85 w 307"/>
                  <a:gd name="T29" fmla="*/ 96 h 459"/>
                  <a:gd name="T30" fmla="*/ 85 w 307"/>
                  <a:gd name="T31" fmla="*/ 54 h 459"/>
                  <a:gd name="T32" fmla="*/ 128 w 307"/>
                  <a:gd name="T33" fmla="*/ 14 h 459"/>
                  <a:gd name="T34" fmla="*/ 313 w 307"/>
                  <a:gd name="T35" fmla="*/ 0 h 4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7" h="459">
                    <a:moveTo>
                      <a:pt x="270" y="0"/>
                    </a:moveTo>
                    <a:lnTo>
                      <a:pt x="270" y="336"/>
                    </a:lnTo>
                    <a:lnTo>
                      <a:pt x="282" y="415"/>
                    </a:lnTo>
                    <a:lnTo>
                      <a:pt x="307" y="437"/>
                    </a:lnTo>
                    <a:lnTo>
                      <a:pt x="233" y="437"/>
                    </a:lnTo>
                    <a:lnTo>
                      <a:pt x="184" y="459"/>
                    </a:lnTo>
                    <a:lnTo>
                      <a:pt x="159" y="426"/>
                    </a:lnTo>
                    <a:lnTo>
                      <a:pt x="159" y="392"/>
                    </a:lnTo>
                    <a:lnTo>
                      <a:pt x="0" y="403"/>
                    </a:lnTo>
                    <a:lnTo>
                      <a:pt x="0" y="370"/>
                    </a:lnTo>
                    <a:lnTo>
                      <a:pt x="49" y="291"/>
                    </a:lnTo>
                    <a:lnTo>
                      <a:pt x="49" y="269"/>
                    </a:lnTo>
                    <a:lnTo>
                      <a:pt x="24" y="224"/>
                    </a:lnTo>
                    <a:lnTo>
                      <a:pt x="24" y="112"/>
                    </a:lnTo>
                    <a:lnTo>
                      <a:pt x="73" y="78"/>
                    </a:lnTo>
                    <a:lnTo>
                      <a:pt x="73" y="44"/>
                    </a:lnTo>
                    <a:lnTo>
                      <a:pt x="110" y="11"/>
                    </a:lnTo>
                    <a:lnTo>
                      <a:pt x="270"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98" name="Freeform 27"/>
              <p:cNvSpPr>
                <a:spLocks/>
              </p:cNvSpPr>
              <p:nvPr/>
            </p:nvSpPr>
            <p:spPr bwMode="auto">
              <a:xfrm>
                <a:off x="3237" y="2784"/>
                <a:ext cx="528" cy="442"/>
              </a:xfrm>
              <a:custGeom>
                <a:avLst/>
                <a:gdLst>
                  <a:gd name="T0" fmla="*/ 0 w 455"/>
                  <a:gd name="T1" fmla="*/ 0 h 359"/>
                  <a:gd name="T2" fmla="*/ 0 w 455"/>
                  <a:gd name="T3" fmla="*/ 96 h 359"/>
                  <a:gd name="T4" fmla="*/ 58 w 455"/>
                  <a:gd name="T5" fmla="*/ 207 h 359"/>
                  <a:gd name="T6" fmla="*/ 58 w 455"/>
                  <a:gd name="T7" fmla="*/ 262 h 359"/>
                  <a:gd name="T8" fmla="*/ 43 w 455"/>
                  <a:gd name="T9" fmla="*/ 276 h 359"/>
                  <a:gd name="T10" fmla="*/ 43 w 455"/>
                  <a:gd name="T11" fmla="*/ 345 h 359"/>
                  <a:gd name="T12" fmla="*/ 29 w 455"/>
                  <a:gd name="T13" fmla="*/ 387 h 359"/>
                  <a:gd name="T14" fmla="*/ 215 w 455"/>
                  <a:gd name="T15" fmla="*/ 387 h 359"/>
                  <a:gd name="T16" fmla="*/ 215 w 455"/>
                  <a:gd name="T17" fmla="*/ 358 h 359"/>
                  <a:gd name="T18" fmla="*/ 272 w 455"/>
                  <a:gd name="T19" fmla="*/ 358 h 359"/>
                  <a:gd name="T20" fmla="*/ 328 w 455"/>
                  <a:gd name="T21" fmla="*/ 442 h 359"/>
                  <a:gd name="T22" fmla="*/ 371 w 455"/>
                  <a:gd name="T23" fmla="*/ 442 h 359"/>
                  <a:gd name="T24" fmla="*/ 371 w 455"/>
                  <a:gd name="T25" fmla="*/ 414 h 359"/>
                  <a:gd name="T26" fmla="*/ 442 w 455"/>
                  <a:gd name="T27" fmla="*/ 427 h 359"/>
                  <a:gd name="T28" fmla="*/ 442 w 455"/>
                  <a:gd name="T29" fmla="*/ 387 h 359"/>
                  <a:gd name="T30" fmla="*/ 514 w 455"/>
                  <a:gd name="T31" fmla="*/ 442 h 359"/>
                  <a:gd name="T32" fmla="*/ 528 w 455"/>
                  <a:gd name="T33" fmla="*/ 414 h 359"/>
                  <a:gd name="T34" fmla="*/ 485 w 455"/>
                  <a:gd name="T35" fmla="*/ 373 h 359"/>
                  <a:gd name="T36" fmla="*/ 528 w 455"/>
                  <a:gd name="T37" fmla="*/ 345 h 359"/>
                  <a:gd name="T38" fmla="*/ 499 w 455"/>
                  <a:gd name="T39" fmla="*/ 318 h 359"/>
                  <a:gd name="T40" fmla="*/ 471 w 455"/>
                  <a:gd name="T41" fmla="*/ 345 h 359"/>
                  <a:gd name="T42" fmla="*/ 414 w 455"/>
                  <a:gd name="T43" fmla="*/ 331 h 359"/>
                  <a:gd name="T44" fmla="*/ 385 w 455"/>
                  <a:gd name="T45" fmla="*/ 318 h 359"/>
                  <a:gd name="T46" fmla="*/ 399 w 455"/>
                  <a:gd name="T47" fmla="*/ 289 h 359"/>
                  <a:gd name="T48" fmla="*/ 442 w 455"/>
                  <a:gd name="T49" fmla="*/ 289 h 359"/>
                  <a:gd name="T50" fmla="*/ 442 w 455"/>
                  <a:gd name="T51" fmla="*/ 303 h 359"/>
                  <a:gd name="T52" fmla="*/ 471 w 455"/>
                  <a:gd name="T53" fmla="*/ 303 h 359"/>
                  <a:gd name="T54" fmla="*/ 442 w 455"/>
                  <a:gd name="T55" fmla="*/ 262 h 359"/>
                  <a:gd name="T56" fmla="*/ 442 w 455"/>
                  <a:gd name="T57" fmla="*/ 220 h 359"/>
                  <a:gd name="T58" fmla="*/ 258 w 455"/>
                  <a:gd name="T59" fmla="*/ 234 h 359"/>
                  <a:gd name="T60" fmla="*/ 258 w 455"/>
                  <a:gd name="T61" fmla="*/ 193 h 359"/>
                  <a:gd name="T62" fmla="*/ 314 w 455"/>
                  <a:gd name="T63" fmla="*/ 96 h 359"/>
                  <a:gd name="T64" fmla="*/ 314 w 455"/>
                  <a:gd name="T65" fmla="*/ 69 h 359"/>
                  <a:gd name="T66" fmla="*/ 285 w 455"/>
                  <a:gd name="T67" fmla="*/ 14 h 359"/>
                  <a:gd name="T68" fmla="*/ 285 w 455"/>
                  <a:gd name="T69" fmla="*/ 0 h 359"/>
                  <a:gd name="T70" fmla="*/ 0 w 455"/>
                  <a:gd name="T71" fmla="*/ 0 h 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5" h="359">
                    <a:moveTo>
                      <a:pt x="0" y="0"/>
                    </a:moveTo>
                    <a:lnTo>
                      <a:pt x="0" y="78"/>
                    </a:lnTo>
                    <a:lnTo>
                      <a:pt x="50" y="168"/>
                    </a:lnTo>
                    <a:lnTo>
                      <a:pt x="50" y="213"/>
                    </a:lnTo>
                    <a:lnTo>
                      <a:pt x="37" y="224"/>
                    </a:lnTo>
                    <a:lnTo>
                      <a:pt x="37" y="280"/>
                    </a:lnTo>
                    <a:lnTo>
                      <a:pt x="25" y="314"/>
                    </a:lnTo>
                    <a:lnTo>
                      <a:pt x="185" y="314"/>
                    </a:lnTo>
                    <a:lnTo>
                      <a:pt x="185" y="291"/>
                    </a:lnTo>
                    <a:lnTo>
                      <a:pt x="234" y="291"/>
                    </a:lnTo>
                    <a:lnTo>
                      <a:pt x="283" y="359"/>
                    </a:lnTo>
                    <a:lnTo>
                      <a:pt x="320" y="359"/>
                    </a:lnTo>
                    <a:lnTo>
                      <a:pt x="320" y="336"/>
                    </a:lnTo>
                    <a:lnTo>
                      <a:pt x="381" y="347"/>
                    </a:lnTo>
                    <a:lnTo>
                      <a:pt x="381" y="314"/>
                    </a:lnTo>
                    <a:lnTo>
                      <a:pt x="443" y="359"/>
                    </a:lnTo>
                    <a:lnTo>
                      <a:pt x="455" y="336"/>
                    </a:lnTo>
                    <a:lnTo>
                      <a:pt x="418" y="303"/>
                    </a:lnTo>
                    <a:lnTo>
                      <a:pt x="455" y="280"/>
                    </a:lnTo>
                    <a:lnTo>
                      <a:pt x="430" y="258"/>
                    </a:lnTo>
                    <a:lnTo>
                      <a:pt x="406" y="280"/>
                    </a:lnTo>
                    <a:lnTo>
                      <a:pt x="357" y="269"/>
                    </a:lnTo>
                    <a:lnTo>
                      <a:pt x="332" y="258"/>
                    </a:lnTo>
                    <a:lnTo>
                      <a:pt x="344" y="235"/>
                    </a:lnTo>
                    <a:lnTo>
                      <a:pt x="381" y="235"/>
                    </a:lnTo>
                    <a:lnTo>
                      <a:pt x="381" y="246"/>
                    </a:lnTo>
                    <a:lnTo>
                      <a:pt x="406" y="246"/>
                    </a:lnTo>
                    <a:lnTo>
                      <a:pt x="381" y="213"/>
                    </a:lnTo>
                    <a:lnTo>
                      <a:pt x="381" y="179"/>
                    </a:lnTo>
                    <a:lnTo>
                      <a:pt x="222" y="190"/>
                    </a:lnTo>
                    <a:lnTo>
                      <a:pt x="222" y="157"/>
                    </a:lnTo>
                    <a:lnTo>
                      <a:pt x="271" y="78"/>
                    </a:lnTo>
                    <a:lnTo>
                      <a:pt x="271" y="56"/>
                    </a:lnTo>
                    <a:lnTo>
                      <a:pt x="246" y="11"/>
                    </a:lnTo>
                    <a:lnTo>
                      <a:pt x="246" y="0"/>
                    </a:lnTo>
                    <a:lnTo>
                      <a:pt x="0"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299" name="Freeform 28"/>
              <p:cNvSpPr>
                <a:spLocks/>
              </p:cNvSpPr>
              <p:nvPr/>
            </p:nvSpPr>
            <p:spPr bwMode="auto">
              <a:xfrm>
                <a:off x="3907" y="2949"/>
                <a:ext cx="854" cy="622"/>
              </a:xfrm>
              <a:custGeom>
                <a:avLst/>
                <a:gdLst>
                  <a:gd name="T0" fmla="*/ 626 w 737"/>
                  <a:gd name="T1" fmla="*/ 0 h 505"/>
                  <a:gd name="T2" fmla="*/ 641 w 737"/>
                  <a:gd name="T3" fmla="*/ 42 h 505"/>
                  <a:gd name="T4" fmla="*/ 698 w 737"/>
                  <a:gd name="T5" fmla="*/ 153 h 505"/>
                  <a:gd name="T6" fmla="*/ 768 w 737"/>
                  <a:gd name="T7" fmla="*/ 222 h 505"/>
                  <a:gd name="T8" fmla="*/ 768 w 737"/>
                  <a:gd name="T9" fmla="*/ 262 h 505"/>
                  <a:gd name="T10" fmla="*/ 854 w 737"/>
                  <a:gd name="T11" fmla="*/ 402 h 505"/>
                  <a:gd name="T12" fmla="*/ 854 w 737"/>
                  <a:gd name="T13" fmla="*/ 580 h 505"/>
                  <a:gd name="T14" fmla="*/ 811 w 737"/>
                  <a:gd name="T15" fmla="*/ 622 h 505"/>
                  <a:gd name="T16" fmla="*/ 768 w 737"/>
                  <a:gd name="T17" fmla="*/ 622 h 505"/>
                  <a:gd name="T18" fmla="*/ 768 w 737"/>
                  <a:gd name="T19" fmla="*/ 567 h 505"/>
                  <a:gd name="T20" fmla="*/ 683 w 737"/>
                  <a:gd name="T21" fmla="*/ 539 h 505"/>
                  <a:gd name="T22" fmla="*/ 655 w 737"/>
                  <a:gd name="T23" fmla="*/ 471 h 505"/>
                  <a:gd name="T24" fmla="*/ 641 w 737"/>
                  <a:gd name="T25" fmla="*/ 429 h 505"/>
                  <a:gd name="T26" fmla="*/ 612 w 737"/>
                  <a:gd name="T27" fmla="*/ 456 h 505"/>
                  <a:gd name="T28" fmla="*/ 569 w 737"/>
                  <a:gd name="T29" fmla="*/ 402 h 505"/>
                  <a:gd name="T30" fmla="*/ 569 w 737"/>
                  <a:gd name="T31" fmla="*/ 333 h 505"/>
                  <a:gd name="T32" fmla="*/ 541 w 737"/>
                  <a:gd name="T33" fmla="*/ 333 h 505"/>
                  <a:gd name="T34" fmla="*/ 555 w 737"/>
                  <a:gd name="T35" fmla="*/ 235 h 505"/>
                  <a:gd name="T36" fmla="*/ 483 w 737"/>
                  <a:gd name="T37" fmla="*/ 193 h 505"/>
                  <a:gd name="T38" fmla="*/ 413 w 737"/>
                  <a:gd name="T39" fmla="*/ 111 h 505"/>
                  <a:gd name="T40" fmla="*/ 356 w 737"/>
                  <a:gd name="T41" fmla="*/ 111 h 505"/>
                  <a:gd name="T42" fmla="*/ 299 w 737"/>
                  <a:gd name="T43" fmla="*/ 153 h 505"/>
                  <a:gd name="T44" fmla="*/ 256 w 737"/>
                  <a:gd name="T45" fmla="*/ 153 h 505"/>
                  <a:gd name="T46" fmla="*/ 213 w 737"/>
                  <a:gd name="T47" fmla="*/ 124 h 505"/>
                  <a:gd name="T48" fmla="*/ 143 w 737"/>
                  <a:gd name="T49" fmla="*/ 97 h 505"/>
                  <a:gd name="T50" fmla="*/ 100 w 737"/>
                  <a:gd name="T51" fmla="*/ 97 h 505"/>
                  <a:gd name="T52" fmla="*/ 71 w 737"/>
                  <a:gd name="T53" fmla="*/ 111 h 505"/>
                  <a:gd name="T54" fmla="*/ 28 w 737"/>
                  <a:gd name="T55" fmla="*/ 111 h 505"/>
                  <a:gd name="T56" fmla="*/ 28 w 737"/>
                  <a:gd name="T57" fmla="*/ 69 h 505"/>
                  <a:gd name="T58" fmla="*/ 0 w 737"/>
                  <a:gd name="T59" fmla="*/ 69 h 505"/>
                  <a:gd name="T60" fmla="*/ 14 w 737"/>
                  <a:gd name="T61" fmla="*/ 28 h 505"/>
                  <a:gd name="T62" fmla="*/ 256 w 737"/>
                  <a:gd name="T63" fmla="*/ 15 h 505"/>
                  <a:gd name="T64" fmla="*/ 284 w 737"/>
                  <a:gd name="T65" fmla="*/ 42 h 505"/>
                  <a:gd name="T66" fmla="*/ 569 w 737"/>
                  <a:gd name="T67" fmla="*/ 42 h 505"/>
                  <a:gd name="T68" fmla="*/ 569 w 737"/>
                  <a:gd name="T69" fmla="*/ 0 h 505"/>
                  <a:gd name="T70" fmla="*/ 626 w 737"/>
                  <a:gd name="T71" fmla="*/ 0 h 5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7" h="505">
                    <a:moveTo>
                      <a:pt x="540" y="0"/>
                    </a:moveTo>
                    <a:lnTo>
                      <a:pt x="553" y="34"/>
                    </a:lnTo>
                    <a:lnTo>
                      <a:pt x="602" y="124"/>
                    </a:lnTo>
                    <a:lnTo>
                      <a:pt x="663" y="180"/>
                    </a:lnTo>
                    <a:lnTo>
                      <a:pt x="663" y="213"/>
                    </a:lnTo>
                    <a:lnTo>
                      <a:pt x="737" y="326"/>
                    </a:lnTo>
                    <a:lnTo>
                      <a:pt x="737" y="471"/>
                    </a:lnTo>
                    <a:lnTo>
                      <a:pt x="700" y="505"/>
                    </a:lnTo>
                    <a:lnTo>
                      <a:pt x="663" y="505"/>
                    </a:lnTo>
                    <a:lnTo>
                      <a:pt x="663" y="460"/>
                    </a:lnTo>
                    <a:lnTo>
                      <a:pt x="589" y="438"/>
                    </a:lnTo>
                    <a:lnTo>
                      <a:pt x="565" y="382"/>
                    </a:lnTo>
                    <a:lnTo>
                      <a:pt x="553" y="348"/>
                    </a:lnTo>
                    <a:lnTo>
                      <a:pt x="528" y="370"/>
                    </a:lnTo>
                    <a:lnTo>
                      <a:pt x="491" y="326"/>
                    </a:lnTo>
                    <a:lnTo>
                      <a:pt x="491" y="270"/>
                    </a:lnTo>
                    <a:lnTo>
                      <a:pt x="467" y="270"/>
                    </a:lnTo>
                    <a:lnTo>
                      <a:pt x="479" y="191"/>
                    </a:lnTo>
                    <a:lnTo>
                      <a:pt x="417" y="157"/>
                    </a:lnTo>
                    <a:lnTo>
                      <a:pt x="356" y="90"/>
                    </a:lnTo>
                    <a:lnTo>
                      <a:pt x="307" y="90"/>
                    </a:lnTo>
                    <a:lnTo>
                      <a:pt x="258" y="124"/>
                    </a:lnTo>
                    <a:lnTo>
                      <a:pt x="221" y="124"/>
                    </a:lnTo>
                    <a:lnTo>
                      <a:pt x="184" y="101"/>
                    </a:lnTo>
                    <a:lnTo>
                      <a:pt x="123" y="79"/>
                    </a:lnTo>
                    <a:lnTo>
                      <a:pt x="86" y="79"/>
                    </a:lnTo>
                    <a:lnTo>
                      <a:pt x="61" y="90"/>
                    </a:lnTo>
                    <a:lnTo>
                      <a:pt x="24" y="90"/>
                    </a:lnTo>
                    <a:lnTo>
                      <a:pt x="24" y="56"/>
                    </a:lnTo>
                    <a:lnTo>
                      <a:pt x="0" y="56"/>
                    </a:lnTo>
                    <a:lnTo>
                      <a:pt x="12" y="23"/>
                    </a:lnTo>
                    <a:lnTo>
                      <a:pt x="221" y="12"/>
                    </a:lnTo>
                    <a:lnTo>
                      <a:pt x="245" y="34"/>
                    </a:lnTo>
                    <a:lnTo>
                      <a:pt x="491" y="34"/>
                    </a:lnTo>
                    <a:lnTo>
                      <a:pt x="491" y="0"/>
                    </a:lnTo>
                    <a:lnTo>
                      <a:pt x="540"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grpSp>
            <p:nvGrpSpPr>
              <p:cNvPr id="9300" name="Group 29"/>
              <p:cNvGrpSpPr>
                <a:grpSpLocks/>
              </p:cNvGrpSpPr>
              <p:nvPr/>
            </p:nvGrpSpPr>
            <p:grpSpPr bwMode="auto">
              <a:xfrm>
                <a:off x="3508" y="1087"/>
                <a:ext cx="725" cy="648"/>
                <a:chOff x="3339" y="1526"/>
                <a:chExt cx="626" cy="527"/>
              </a:xfrm>
              <a:grpFill/>
            </p:grpSpPr>
            <p:sp>
              <p:nvSpPr>
                <p:cNvPr id="9336" name="Freeform 30"/>
                <p:cNvSpPr>
                  <a:spLocks/>
                </p:cNvSpPr>
                <p:nvPr/>
              </p:nvSpPr>
              <p:spPr bwMode="auto">
                <a:xfrm>
                  <a:off x="3646" y="1672"/>
                  <a:ext cx="319" cy="381"/>
                </a:xfrm>
                <a:custGeom>
                  <a:avLst/>
                  <a:gdLst>
                    <a:gd name="T0" fmla="*/ 0 w 319"/>
                    <a:gd name="T1" fmla="*/ 381 h 381"/>
                    <a:gd name="T2" fmla="*/ 37 w 319"/>
                    <a:gd name="T3" fmla="*/ 325 h 381"/>
                    <a:gd name="T4" fmla="*/ 37 w 319"/>
                    <a:gd name="T5" fmla="*/ 269 h 381"/>
                    <a:gd name="T6" fmla="*/ 0 w 319"/>
                    <a:gd name="T7" fmla="*/ 235 h 381"/>
                    <a:gd name="T8" fmla="*/ 12 w 319"/>
                    <a:gd name="T9" fmla="*/ 112 h 381"/>
                    <a:gd name="T10" fmla="*/ 61 w 319"/>
                    <a:gd name="T11" fmla="*/ 56 h 381"/>
                    <a:gd name="T12" fmla="*/ 86 w 319"/>
                    <a:gd name="T13" fmla="*/ 45 h 381"/>
                    <a:gd name="T14" fmla="*/ 86 w 319"/>
                    <a:gd name="T15" fmla="*/ 11 h 381"/>
                    <a:gd name="T16" fmla="*/ 110 w 319"/>
                    <a:gd name="T17" fmla="*/ 0 h 381"/>
                    <a:gd name="T18" fmla="*/ 160 w 319"/>
                    <a:gd name="T19" fmla="*/ 22 h 381"/>
                    <a:gd name="T20" fmla="*/ 184 w 319"/>
                    <a:gd name="T21" fmla="*/ 22 h 381"/>
                    <a:gd name="T22" fmla="*/ 221 w 319"/>
                    <a:gd name="T23" fmla="*/ 45 h 381"/>
                    <a:gd name="T24" fmla="*/ 221 w 319"/>
                    <a:gd name="T25" fmla="*/ 123 h 381"/>
                    <a:gd name="T26" fmla="*/ 184 w 319"/>
                    <a:gd name="T27" fmla="*/ 179 h 381"/>
                    <a:gd name="T28" fmla="*/ 196 w 319"/>
                    <a:gd name="T29" fmla="*/ 202 h 381"/>
                    <a:gd name="T30" fmla="*/ 221 w 319"/>
                    <a:gd name="T31" fmla="*/ 179 h 381"/>
                    <a:gd name="T32" fmla="*/ 258 w 319"/>
                    <a:gd name="T33" fmla="*/ 146 h 381"/>
                    <a:gd name="T34" fmla="*/ 282 w 319"/>
                    <a:gd name="T35" fmla="*/ 168 h 381"/>
                    <a:gd name="T36" fmla="*/ 319 w 319"/>
                    <a:gd name="T37" fmla="*/ 247 h 381"/>
                    <a:gd name="T38" fmla="*/ 319 w 319"/>
                    <a:gd name="T39" fmla="*/ 280 h 381"/>
                    <a:gd name="T40" fmla="*/ 295 w 319"/>
                    <a:gd name="T41" fmla="*/ 291 h 381"/>
                    <a:gd name="T42" fmla="*/ 258 w 319"/>
                    <a:gd name="T43" fmla="*/ 370 h 381"/>
                    <a:gd name="T44" fmla="*/ 147 w 319"/>
                    <a:gd name="T45" fmla="*/ 381 h 381"/>
                    <a:gd name="T46" fmla="*/ 0 w 319"/>
                    <a:gd name="T47" fmla="*/ 381 h 3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9" h="381">
                      <a:moveTo>
                        <a:pt x="0" y="381"/>
                      </a:moveTo>
                      <a:lnTo>
                        <a:pt x="37" y="325"/>
                      </a:lnTo>
                      <a:lnTo>
                        <a:pt x="37" y="269"/>
                      </a:lnTo>
                      <a:lnTo>
                        <a:pt x="0" y="235"/>
                      </a:lnTo>
                      <a:lnTo>
                        <a:pt x="12" y="112"/>
                      </a:lnTo>
                      <a:lnTo>
                        <a:pt x="61" y="56"/>
                      </a:lnTo>
                      <a:lnTo>
                        <a:pt x="86" y="45"/>
                      </a:lnTo>
                      <a:lnTo>
                        <a:pt x="86" y="11"/>
                      </a:lnTo>
                      <a:lnTo>
                        <a:pt x="110" y="0"/>
                      </a:lnTo>
                      <a:lnTo>
                        <a:pt x="160" y="22"/>
                      </a:lnTo>
                      <a:lnTo>
                        <a:pt x="184" y="22"/>
                      </a:lnTo>
                      <a:lnTo>
                        <a:pt x="221" y="45"/>
                      </a:lnTo>
                      <a:lnTo>
                        <a:pt x="221" y="123"/>
                      </a:lnTo>
                      <a:lnTo>
                        <a:pt x="184" y="179"/>
                      </a:lnTo>
                      <a:lnTo>
                        <a:pt x="196" y="202"/>
                      </a:lnTo>
                      <a:lnTo>
                        <a:pt x="221" y="179"/>
                      </a:lnTo>
                      <a:lnTo>
                        <a:pt x="258" y="146"/>
                      </a:lnTo>
                      <a:lnTo>
                        <a:pt x="282" y="168"/>
                      </a:lnTo>
                      <a:lnTo>
                        <a:pt x="319" y="247"/>
                      </a:lnTo>
                      <a:lnTo>
                        <a:pt x="319" y="280"/>
                      </a:lnTo>
                      <a:lnTo>
                        <a:pt x="295" y="291"/>
                      </a:lnTo>
                      <a:lnTo>
                        <a:pt x="258" y="370"/>
                      </a:lnTo>
                      <a:lnTo>
                        <a:pt x="147" y="381"/>
                      </a:lnTo>
                      <a:lnTo>
                        <a:pt x="0" y="381"/>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37" name="Freeform 31"/>
                <p:cNvSpPr>
                  <a:spLocks/>
                </p:cNvSpPr>
                <p:nvPr/>
              </p:nvSpPr>
              <p:spPr bwMode="auto">
                <a:xfrm>
                  <a:off x="3339" y="1526"/>
                  <a:ext cx="454" cy="224"/>
                </a:xfrm>
                <a:custGeom>
                  <a:avLst/>
                  <a:gdLst>
                    <a:gd name="T0" fmla="*/ 0 w 454"/>
                    <a:gd name="T1" fmla="*/ 112 h 224"/>
                    <a:gd name="T2" fmla="*/ 24 w 454"/>
                    <a:gd name="T3" fmla="*/ 135 h 224"/>
                    <a:gd name="T4" fmla="*/ 135 w 454"/>
                    <a:gd name="T5" fmla="*/ 146 h 224"/>
                    <a:gd name="T6" fmla="*/ 196 w 454"/>
                    <a:gd name="T7" fmla="*/ 179 h 224"/>
                    <a:gd name="T8" fmla="*/ 209 w 454"/>
                    <a:gd name="T9" fmla="*/ 224 h 224"/>
                    <a:gd name="T10" fmla="*/ 245 w 454"/>
                    <a:gd name="T11" fmla="*/ 191 h 224"/>
                    <a:gd name="T12" fmla="*/ 245 w 454"/>
                    <a:gd name="T13" fmla="*/ 168 h 224"/>
                    <a:gd name="T14" fmla="*/ 295 w 454"/>
                    <a:gd name="T15" fmla="*/ 157 h 224"/>
                    <a:gd name="T16" fmla="*/ 356 w 454"/>
                    <a:gd name="T17" fmla="*/ 123 h 224"/>
                    <a:gd name="T18" fmla="*/ 405 w 454"/>
                    <a:gd name="T19" fmla="*/ 135 h 224"/>
                    <a:gd name="T20" fmla="*/ 454 w 454"/>
                    <a:gd name="T21" fmla="*/ 123 h 224"/>
                    <a:gd name="T22" fmla="*/ 417 w 454"/>
                    <a:gd name="T23" fmla="*/ 79 h 224"/>
                    <a:gd name="T24" fmla="*/ 381 w 454"/>
                    <a:gd name="T25" fmla="*/ 79 h 224"/>
                    <a:gd name="T26" fmla="*/ 381 w 454"/>
                    <a:gd name="T27" fmla="*/ 56 h 224"/>
                    <a:gd name="T28" fmla="*/ 356 w 454"/>
                    <a:gd name="T29" fmla="*/ 56 h 224"/>
                    <a:gd name="T30" fmla="*/ 344 w 454"/>
                    <a:gd name="T31" fmla="*/ 79 h 224"/>
                    <a:gd name="T32" fmla="*/ 307 w 454"/>
                    <a:gd name="T33" fmla="*/ 67 h 224"/>
                    <a:gd name="T34" fmla="*/ 270 w 454"/>
                    <a:gd name="T35" fmla="*/ 90 h 224"/>
                    <a:gd name="T36" fmla="*/ 221 w 454"/>
                    <a:gd name="T37" fmla="*/ 101 h 224"/>
                    <a:gd name="T38" fmla="*/ 184 w 454"/>
                    <a:gd name="T39" fmla="*/ 56 h 224"/>
                    <a:gd name="T40" fmla="*/ 135 w 454"/>
                    <a:gd name="T41" fmla="*/ 56 h 224"/>
                    <a:gd name="T42" fmla="*/ 172 w 454"/>
                    <a:gd name="T43" fmla="*/ 22 h 224"/>
                    <a:gd name="T44" fmla="*/ 172 w 454"/>
                    <a:gd name="T45" fmla="*/ 0 h 224"/>
                    <a:gd name="T46" fmla="*/ 147 w 454"/>
                    <a:gd name="T47" fmla="*/ 11 h 224"/>
                    <a:gd name="T48" fmla="*/ 74 w 454"/>
                    <a:gd name="T49" fmla="*/ 67 h 224"/>
                    <a:gd name="T50" fmla="*/ 49 w 454"/>
                    <a:gd name="T51" fmla="*/ 79 h 224"/>
                    <a:gd name="T52" fmla="*/ 24 w 454"/>
                    <a:gd name="T53" fmla="*/ 79 h 224"/>
                    <a:gd name="T54" fmla="*/ 0 w 454"/>
                    <a:gd name="T55" fmla="*/ 112 h 2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4" h="224">
                      <a:moveTo>
                        <a:pt x="0" y="112"/>
                      </a:moveTo>
                      <a:lnTo>
                        <a:pt x="24" y="135"/>
                      </a:lnTo>
                      <a:lnTo>
                        <a:pt x="135" y="146"/>
                      </a:lnTo>
                      <a:lnTo>
                        <a:pt x="196" y="179"/>
                      </a:lnTo>
                      <a:lnTo>
                        <a:pt x="209" y="224"/>
                      </a:lnTo>
                      <a:lnTo>
                        <a:pt x="245" y="191"/>
                      </a:lnTo>
                      <a:lnTo>
                        <a:pt x="245" y="168"/>
                      </a:lnTo>
                      <a:lnTo>
                        <a:pt x="295" y="157"/>
                      </a:lnTo>
                      <a:lnTo>
                        <a:pt x="356" y="123"/>
                      </a:lnTo>
                      <a:lnTo>
                        <a:pt x="405" y="135"/>
                      </a:lnTo>
                      <a:lnTo>
                        <a:pt x="454" y="123"/>
                      </a:lnTo>
                      <a:lnTo>
                        <a:pt x="417" y="79"/>
                      </a:lnTo>
                      <a:lnTo>
                        <a:pt x="381" y="79"/>
                      </a:lnTo>
                      <a:lnTo>
                        <a:pt x="381" y="56"/>
                      </a:lnTo>
                      <a:lnTo>
                        <a:pt x="356" y="56"/>
                      </a:lnTo>
                      <a:lnTo>
                        <a:pt x="344" y="79"/>
                      </a:lnTo>
                      <a:lnTo>
                        <a:pt x="307" y="67"/>
                      </a:lnTo>
                      <a:lnTo>
                        <a:pt x="270" y="90"/>
                      </a:lnTo>
                      <a:lnTo>
                        <a:pt x="221" y="101"/>
                      </a:lnTo>
                      <a:lnTo>
                        <a:pt x="184" y="56"/>
                      </a:lnTo>
                      <a:lnTo>
                        <a:pt x="135" y="56"/>
                      </a:lnTo>
                      <a:lnTo>
                        <a:pt x="172" y="22"/>
                      </a:lnTo>
                      <a:lnTo>
                        <a:pt x="172" y="0"/>
                      </a:lnTo>
                      <a:lnTo>
                        <a:pt x="147" y="11"/>
                      </a:lnTo>
                      <a:lnTo>
                        <a:pt x="74" y="67"/>
                      </a:lnTo>
                      <a:lnTo>
                        <a:pt x="49" y="79"/>
                      </a:lnTo>
                      <a:lnTo>
                        <a:pt x="24" y="79"/>
                      </a:lnTo>
                      <a:lnTo>
                        <a:pt x="0" y="112"/>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grpSp>
          <p:sp>
            <p:nvSpPr>
              <p:cNvPr id="9301" name="Freeform 32"/>
              <p:cNvSpPr>
                <a:spLocks/>
              </p:cNvSpPr>
              <p:nvPr/>
            </p:nvSpPr>
            <p:spPr bwMode="auto">
              <a:xfrm>
                <a:off x="3309" y="1184"/>
                <a:ext cx="512" cy="496"/>
              </a:xfrm>
              <a:custGeom>
                <a:avLst/>
                <a:gdLst>
                  <a:gd name="T0" fmla="*/ 498 w 442"/>
                  <a:gd name="T1" fmla="*/ 151 h 403"/>
                  <a:gd name="T2" fmla="*/ 512 w 442"/>
                  <a:gd name="T3" fmla="*/ 165 h 403"/>
                  <a:gd name="T4" fmla="*/ 455 w 442"/>
                  <a:gd name="T5" fmla="*/ 262 h 403"/>
                  <a:gd name="T6" fmla="*/ 441 w 442"/>
                  <a:gd name="T7" fmla="*/ 386 h 403"/>
                  <a:gd name="T8" fmla="*/ 455 w 442"/>
                  <a:gd name="T9" fmla="*/ 482 h 403"/>
                  <a:gd name="T10" fmla="*/ 199 w 442"/>
                  <a:gd name="T11" fmla="*/ 496 h 403"/>
                  <a:gd name="T12" fmla="*/ 156 w 442"/>
                  <a:gd name="T13" fmla="*/ 469 h 403"/>
                  <a:gd name="T14" fmla="*/ 156 w 442"/>
                  <a:gd name="T15" fmla="*/ 386 h 403"/>
                  <a:gd name="T16" fmla="*/ 142 w 442"/>
                  <a:gd name="T17" fmla="*/ 345 h 403"/>
                  <a:gd name="T18" fmla="*/ 0 w 442"/>
                  <a:gd name="T19" fmla="*/ 247 h 403"/>
                  <a:gd name="T20" fmla="*/ 0 w 442"/>
                  <a:gd name="T21" fmla="*/ 123 h 403"/>
                  <a:gd name="T22" fmla="*/ 43 w 442"/>
                  <a:gd name="T23" fmla="*/ 96 h 403"/>
                  <a:gd name="T24" fmla="*/ 43 w 442"/>
                  <a:gd name="T25" fmla="*/ 41 h 403"/>
                  <a:gd name="T26" fmla="*/ 86 w 442"/>
                  <a:gd name="T27" fmla="*/ 27 h 403"/>
                  <a:gd name="T28" fmla="*/ 114 w 442"/>
                  <a:gd name="T29" fmla="*/ 0 h 403"/>
                  <a:gd name="T30" fmla="*/ 156 w 442"/>
                  <a:gd name="T31" fmla="*/ 0 h 403"/>
                  <a:gd name="T32" fmla="*/ 199 w 442"/>
                  <a:gd name="T33" fmla="*/ 41 h 403"/>
                  <a:gd name="T34" fmla="*/ 227 w 442"/>
                  <a:gd name="T35" fmla="*/ 69 h 403"/>
                  <a:gd name="T36" fmla="*/ 356 w 442"/>
                  <a:gd name="T37" fmla="*/ 82 h 403"/>
                  <a:gd name="T38" fmla="*/ 426 w 442"/>
                  <a:gd name="T39" fmla="*/ 123 h 403"/>
                  <a:gd name="T40" fmla="*/ 441 w 442"/>
                  <a:gd name="T41" fmla="*/ 178 h 403"/>
                  <a:gd name="T42" fmla="*/ 426 w 442"/>
                  <a:gd name="T43" fmla="*/ 207 h 403"/>
                  <a:gd name="T44" fmla="*/ 412 w 442"/>
                  <a:gd name="T45" fmla="*/ 247 h 403"/>
                  <a:gd name="T46" fmla="*/ 498 w 442"/>
                  <a:gd name="T47" fmla="*/ 151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2" h="403">
                    <a:moveTo>
                      <a:pt x="430" y="123"/>
                    </a:moveTo>
                    <a:lnTo>
                      <a:pt x="442" y="134"/>
                    </a:lnTo>
                    <a:lnTo>
                      <a:pt x="393" y="213"/>
                    </a:lnTo>
                    <a:lnTo>
                      <a:pt x="381" y="314"/>
                    </a:lnTo>
                    <a:lnTo>
                      <a:pt x="393" y="392"/>
                    </a:lnTo>
                    <a:lnTo>
                      <a:pt x="172" y="403"/>
                    </a:lnTo>
                    <a:lnTo>
                      <a:pt x="135" y="381"/>
                    </a:lnTo>
                    <a:lnTo>
                      <a:pt x="135" y="314"/>
                    </a:lnTo>
                    <a:lnTo>
                      <a:pt x="123" y="280"/>
                    </a:lnTo>
                    <a:lnTo>
                      <a:pt x="0" y="201"/>
                    </a:lnTo>
                    <a:lnTo>
                      <a:pt x="0" y="100"/>
                    </a:lnTo>
                    <a:lnTo>
                      <a:pt x="37" y="78"/>
                    </a:lnTo>
                    <a:lnTo>
                      <a:pt x="37" y="33"/>
                    </a:lnTo>
                    <a:lnTo>
                      <a:pt x="74" y="22"/>
                    </a:lnTo>
                    <a:lnTo>
                      <a:pt x="98" y="0"/>
                    </a:lnTo>
                    <a:lnTo>
                      <a:pt x="135" y="0"/>
                    </a:lnTo>
                    <a:lnTo>
                      <a:pt x="172" y="33"/>
                    </a:lnTo>
                    <a:lnTo>
                      <a:pt x="196" y="56"/>
                    </a:lnTo>
                    <a:lnTo>
                      <a:pt x="307" y="67"/>
                    </a:lnTo>
                    <a:lnTo>
                      <a:pt x="368" y="100"/>
                    </a:lnTo>
                    <a:lnTo>
                      <a:pt x="381" y="145"/>
                    </a:lnTo>
                    <a:lnTo>
                      <a:pt x="368" y="168"/>
                    </a:lnTo>
                    <a:lnTo>
                      <a:pt x="356" y="201"/>
                    </a:lnTo>
                    <a:lnTo>
                      <a:pt x="430" y="123"/>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02" name="Freeform 33"/>
              <p:cNvSpPr>
                <a:spLocks/>
              </p:cNvSpPr>
              <p:nvPr/>
            </p:nvSpPr>
            <p:spPr bwMode="auto">
              <a:xfrm>
                <a:off x="3451" y="1666"/>
                <a:ext cx="370" cy="635"/>
              </a:xfrm>
              <a:custGeom>
                <a:avLst/>
                <a:gdLst>
                  <a:gd name="T0" fmla="*/ 313 w 319"/>
                  <a:gd name="T1" fmla="*/ 0 h 516"/>
                  <a:gd name="T2" fmla="*/ 327 w 319"/>
                  <a:gd name="T3" fmla="*/ 55 h 516"/>
                  <a:gd name="T4" fmla="*/ 356 w 319"/>
                  <a:gd name="T5" fmla="*/ 97 h 516"/>
                  <a:gd name="T6" fmla="*/ 370 w 319"/>
                  <a:gd name="T7" fmla="*/ 442 h 516"/>
                  <a:gd name="T8" fmla="*/ 341 w 319"/>
                  <a:gd name="T9" fmla="*/ 511 h 516"/>
                  <a:gd name="T10" fmla="*/ 341 w 319"/>
                  <a:gd name="T11" fmla="*/ 539 h 516"/>
                  <a:gd name="T12" fmla="*/ 299 w 319"/>
                  <a:gd name="T13" fmla="*/ 621 h 516"/>
                  <a:gd name="T14" fmla="*/ 256 w 319"/>
                  <a:gd name="T15" fmla="*/ 608 h 516"/>
                  <a:gd name="T16" fmla="*/ 242 w 319"/>
                  <a:gd name="T17" fmla="*/ 621 h 516"/>
                  <a:gd name="T18" fmla="*/ 242 w 319"/>
                  <a:gd name="T19" fmla="*/ 635 h 516"/>
                  <a:gd name="T20" fmla="*/ 213 w 319"/>
                  <a:gd name="T21" fmla="*/ 635 h 516"/>
                  <a:gd name="T22" fmla="*/ 184 w 319"/>
                  <a:gd name="T23" fmla="*/ 553 h 516"/>
                  <a:gd name="T24" fmla="*/ 114 w 319"/>
                  <a:gd name="T25" fmla="*/ 497 h 516"/>
                  <a:gd name="T26" fmla="*/ 128 w 319"/>
                  <a:gd name="T27" fmla="*/ 442 h 516"/>
                  <a:gd name="T28" fmla="*/ 114 w 319"/>
                  <a:gd name="T29" fmla="*/ 415 h 516"/>
                  <a:gd name="T30" fmla="*/ 85 w 319"/>
                  <a:gd name="T31" fmla="*/ 428 h 516"/>
                  <a:gd name="T32" fmla="*/ 71 w 319"/>
                  <a:gd name="T33" fmla="*/ 400 h 516"/>
                  <a:gd name="T34" fmla="*/ 14 w 319"/>
                  <a:gd name="T35" fmla="*/ 331 h 516"/>
                  <a:gd name="T36" fmla="*/ 0 w 319"/>
                  <a:gd name="T37" fmla="*/ 249 h 516"/>
                  <a:gd name="T38" fmla="*/ 43 w 319"/>
                  <a:gd name="T39" fmla="*/ 193 h 516"/>
                  <a:gd name="T40" fmla="*/ 43 w 319"/>
                  <a:gd name="T41" fmla="*/ 138 h 516"/>
                  <a:gd name="T42" fmla="*/ 100 w 319"/>
                  <a:gd name="T43" fmla="*/ 111 h 516"/>
                  <a:gd name="T44" fmla="*/ 100 w 319"/>
                  <a:gd name="T45" fmla="*/ 69 h 516"/>
                  <a:gd name="T46" fmla="*/ 57 w 319"/>
                  <a:gd name="T47" fmla="*/ 14 h 516"/>
                  <a:gd name="T48" fmla="*/ 313 w 319"/>
                  <a:gd name="T49" fmla="*/ 0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516">
                    <a:moveTo>
                      <a:pt x="270" y="0"/>
                    </a:moveTo>
                    <a:lnTo>
                      <a:pt x="282" y="45"/>
                    </a:lnTo>
                    <a:lnTo>
                      <a:pt x="307" y="79"/>
                    </a:lnTo>
                    <a:lnTo>
                      <a:pt x="319" y="359"/>
                    </a:lnTo>
                    <a:lnTo>
                      <a:pt x="294" y="415"/>
                    </a:lnTo>
                    <a:lnTo>
                      <a:pt x="294" y="438"/>
                    </a:lnTo>
                    <a:lnTo>
                      <a:pt x="258" y="505"/>
                    </a:lnTo>
                    <a:lnTo>
                      <a:pt x="221" y="494"/>
                    </a:lnTo>
                    <a:lnTo>
                      <a:pt x="209" y="505"/>
                    </a:lnTo>
                    <a:lnTo>
                      <a:pt x="209" y="516"/>
                    </a:lnTo>
                    <a:lnTo>
                      <a:pt x="184" y="516"/>
                    </a:lnTo>
                    <a:lnTo>
                      <a:pt x="159" y="449"/>
                    </a:lnTo>
                    <a:lnTo>
                      <a:pt x="98" y="404"/>
                    </a:lnTo>
                    <a:lnTo>
                      <a:pt x="110" y="359"/>
                    </a:lnTo>
                    <a:lnTo>
                      <a:pt x="98" y="337"/>
                    </a:lnTo>
                    <a:lnTo>
                      <a:pt x="73" y="348"/>
                    </a:lnTo>
                    <a:lnTo>
                      <a:pt x="61" y="325"/>
                    </a:lnTo>
                    <a:lnTo>
                      <a:pt x="12" y="269"/>
                    </a:lnTo>
                    <a:lnTo>
                      <a:pt x="0" y="202"/>
                    </a:lnTo>
                    <a:lnTo>
                      <a:pt x="37" y="157"/>
                    </a:lnTo>
                    <a:lnTo>
                      <a:pt x="37" y="112"/>
                    </a:lnTo>
                    <a:lnTo>
                      <a:pt x="86" y="90"/>
                    </a:lnTo>
                    <a:lnTo>
                      <a:pt x="86" y="56"/>
                    </a:lnTo>
                    <a:lnTo>
                      <a:pt x="49" y="11"/>
                    </a:lnTo>
                    <a:lnTo>
                      <a:pt x="270" y="0"/>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03" name="Freeform 34"/>
              <p:cNvSpPr>
                <a:spLocks/>
              </p:cNvSpPr>
              <p:nvPr/>
            </p:nvSpPr>
            <p:spPr bwMode="auto">
              <a:xfrm>
                <a:off x="2938" y="907"/>
                <a:ext cx="627" cy="677"/>
              </a:xfrm>
              <a:custGeom>
                <a:avLst/>
                <a:gdLst>
                  <a:gd name="T0" fmla="*/ 58 w 541"/>
                  <a:gd name="T1" fmla="*/ 677 h 550"/>
                  <a:gd name="T2" fmla="*/ 58 w 541"/>
                  <a:gd name="T3" fmla="*/ 649 h 550"/>
                  <a:gd name="T4" fmla="*/ 58 w 541"/>
                  <a:gd name="T5" fmla="*/ 455 h 550"/>
                  <a:gd name="T6" fmla="*/ 43 w 541"/>
                  <a:gd name="T7" fmla="*/ 455 h 550"/>
                  <a:gd name="T8" fmla="*/ 43 w 541"/>
                  <a:gd name="T9" fmla="*/ 428 h 550"/>
                  <a:gd name="T10" fmla="*/ 58 w 541"/>
                  <a:gd name="T11" fmla="*/ 428 h 550"/>
                  <a:gd name="T12" fmla="*/ 43 w 541"/>
                  <a:gd name="T13" fmla="*/ 400 h 550"/>
                  <a:gd name="T14" fmla="*/ 58 w 541"/>
                  <a:gd name="T15" fmla="*/ 359 h 550"/>
                  <a:gd name="T16" fmla="*/ 29 w 541"/>
                  <a:gd name="T17" fmla="*/ 304 h 550"/>
                  <a:gd name="T18" fmla="*/ 0 w 541"/>
                  <a:gd name="T19" fmla="*/ 42 h 550"/>
                  <a:gd name="T20" fmla="*/ 158 w 541"/>
                  <a:gd name="T21" fmla="*/ 42 h 550"/>
                  <a:gd name="T22" fmla="*/ 158 w 541"/>
                  <a:gd name="T23" fmla="*/ 0 h 550"/>
                  <a:gd name="T24" fmla="*/ 185 w 541"/>
                  <a:gd name="T25" fmla="*/ 0 h 550"/>
                  <a:gd name="T26" fmla="*/ 199 w 541"/>
                  <a:gd name="T27" fmla="*/ 28 h 550"/>
                  <a:gd name="T28" fmla="*/ 214 w 541"/>
                  <a:gd name="T29" fmla="*/ 69 h 550"/>
                  <a:gd name="T30" fmla="*/ 299 w 541"/>
                  <a:gd name="T31" fmla="*/ 97 h 550"/>
                  <a:gd name="T32" fmla="*/ 357 w 541"/>
                  <a:gd name="T33" fmla="*/ 82 h 550"/>
                  <a:gd name="T34" fmla="*/ 414 w 541"/>
                  <a:gd name="T35" fmla="*/ 111 h 550"/>
                  <a:gd name="T36" fmla="*/ 471 w 541"/>
                  <a:gd name="T37" fmla="*/ 138 h 550"/>
                  <a:gd name="T38" fmla="*/ 498 w 541"/>
                  <a:gd name="T39" fmla="*/ 124 h 550"/>
                  <a:gd name="T40" fmla="*/ 570 w 541"/>
                  <a:gd name="T41" fmla="*/ 124 h 550"/>
                  <a:gd name="T42" fmla="*/ 627 w 541"/>
                  <a:gd name="T43" fmla="*/ 153 h 550"/>
                  <a:gd name="T44" fmla="*/ 570 w 541"/>
                  <a:gd name="T45" fmla="*/ 180 h 550"/>
                  <a:gd name="T46" fmla="*/ 541 w 541"/>
                  <a:gd name="T47" fmla="*/ 180 h 550"/>
                  <a:gd name="T48" fmla="*/ 414 w 541"/>
                  <a:gd name="T49" fmla="*/ 318 h 550"/>
                  <a:gd name="T50" fmla="*/ 414 w 541"/>
                  <a:gd name="T51" fmla="*/ 373 h 550"/>
                  <a:gd name="T52" fmla="*/ 371 w 541"/>
                  <a:gd name="T53" fmla="*/ 400 h 550"/>
                  <a:gd name="T54" fmla="*/ 371 w 541"/>
                  <a:gd name="T55" fmla="*/ 524 h 550"/>
                  <a:gd name="T56" fmla="*/ 513 w 541"/>
                  <a:gd name="T57" fmla="*/ 622 h 550"/>
                  <a:gd name="T58" fmla="*/ 527 w 541"/>
                  <a:gd name="T59" fmla="*/ 663 h 550"/>
                  <a:gd name="T60" fmla="*/ 58 w 541"/>
                  <a:gd name="T61" fmla="*/ 677 h 5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1" h="550">
                    <a:moveTo>
                      <a:pt x="50" y="550"/>
                    </a:moveTo>
                    <a:lnTo>
                      <a:pt x="50" y="527"/>
                    </a:lnTo>
                    <a:lnTo>
                      <a:pt x="50" y="370"/>
                    </a:lnTo>
                    <a:lnTo>
                      <a:pt x="37" y="370"/>
                    </a:lnTo>
                    <a:lnTo>
                      <a:pt x="37" y="348"/>
                    </a:lnTo>
                    <a:lnTo>
                      <a:pt x="50" y="348"/>
                    </a:lnTo>
                    <a:lnTo>
                      <a:pt x="37" y="325"/>
                    </a:lnTo>
                    <a:lnTo>
                      <a:pt x="50" y="292"/>
                    </a:lnTo>
                    <a:lnTo>
                      <a:pt x="25" y="247"/>
                    </a:lnTo>
                    <a:lnTo>
                      <a:pt x="0" y="34"/>
                    </a:lnTo>
                    <a:lnTo>
                      <a:pt x="136" y="34"/>
                    </a:lnTo>
                    <a:lnTo>
                      <a:pt x="136" y="0"/>
                    </a:lnTo>
                    <a:lnTo>
                      <a:pt x="160" y="0"/>
                    </a:lnTo>
                    <a:lnTo>
                      <a:pt x="172" y="23"/>
                    </a:lnTo>
                    <a:lnTo>
                      <a:pt x="185" y="56"/>
                    </a:lnTo>
                    <a:lnTo>
                      <a:pt x="258" y="79"/>
                    </a:lnTo>
                    <a:lnTo>
                      <a:pt x="308" y="67"/>
                    </a:lnTo>
                    <a:lnTo>
                      <a:pt x="357" y="90"/>
                    </a:lnTo>
                    <a:lnTo>
                      <a:pt x="406" y="112"/>
                    </a:lnTo>
                    <a:lnTo>
                      <a:pt x="430" y="101"/>
                    </a:lnTo>
                    <a:lnTo>
                      <a:pt x="492" y="101"/>
                    </a:lnTo>
                    <a:lnTo>
                      <a:pt x="541" y="124"/>
                    </a:lnTo>
                    <a:lnTo>
                      <a:pt x="492" y="146"/>
                    </a:lnTo>
                    <a:lnTo>
                      <a:pt x="467" y="146"/>
                    </a:lnTo>
                    <a:lnTo>
                      <a:pt x="357" y="258"/>
                    </a:lnTo>
                    <a:lnTo>
                      <a:pt x="357" y="303"/>
                    </a:lnTo>
                    <a:lnTo>
                      <a:pt x="320" y="325"/>
                    </a:lnTo>
                    <a:lnTo>
                      <a:pt x="320" y="426"/>
                    </a:lnTo>
                    <a:lnTo>
                      <a:pt x="443" y="505"/>
                    </a:lnTo>
                    <a:lnTo>
                      <a:pt x="455" y="539"/>
                    </a:lnTo>
                    <a:lnTo>
                      <a:pt x="50" y="550"/>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04" name="Freeform 35"/>
              <p:cNvSpPr>
                <a:spLocks/>
              </p:cNvSpPr>
              <p:nvPr/>
            </p:nvSpPr>
            <p:spPr bwMode="auto">
              <a:xfrm>
                <a:off x="2370" y="935"/>
                <a:ext cx="627" cy="372"/>
              </a:xfrm>
              <a:custGeom>
                <a:avLst/>
                <a:gdLst>
                  <a:gd name="T0" fmla="*/ 569 w 541"/>
                  <a:gd name="T1" fmla="*/ 14 h 302"/>
                  <a:gd name="T2" fmla="*/ 29 w 541"/>
                  <a:gd name="T3" fmla="*/ 0 h 302"/>
                  <a:gd name="T4" fmla="*/ 0 w 541"/>
                  <a:gd name="T5" fmla="*/ 358 h 302"/>
                  <a:gd name="T6" fmla="*/ 612 w 541"/>
                  <a:gd name="T7" fmla="*/ 372 h 302"/>
                  <a:gd name="T8" fmla="*/ 627 w 541"/>
                  <a:gd name="T9" fmla="*/ 331 h 302"/>
                  <a:gd name="T10" fmla="*/ 598 w 541"/>
                  <a:gd name="T11" fmla="*/ 276 h 302"/>
                  <a:gd name="T12" fmla="*/ 569 w 541"/>
                  <a:gd name="T13" fmla="*/ 14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 h="302">
                    <a:moveTo>
                      <a:pt x="491" y="11"/>
                    </a:moveTo>
                    <a:lnTo>
                      <a:pt x="25" y="0"/>
                    </a:lnTo>
                    <a:lnTo>
                      <a:pt x="0" y="291"/>
                    </a:lnTo>
                    <a:lnTo>
                      <a:pt x="528" y="302"/>
                    </a:lnTo>
                    <a:lnTo>
                      <a:pt x="541" y="269"/>
                    </a:lnTo>
                    <a:lnTo>
                      <a:pt x="516" y="224"/>
                    </a:lnTo>
                    <a:lnTo>
                      <a:pt x="491" y="11"/>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05" name="Freeform 36"/>
              <p:cNvSpPr>
                <a:spLocks/>
              </p:cNvSpPr>
              <p:nvPr/>
            </p:nvSpPr>
            <p:spPr bwMode="auto">
              <a:xfrm>
                <a:off x="2341" y="1293"/>
                <a:ext cx="656" cy="401"/>
              </a:xfrm>
              <a:custGeom>
                <a:avLst/>
                <a:gdLst>
                  <a:gd name="T0" fmla="*/ 29 w 566"/>
                  <a:gd name="T1" fmla="*/ 0 h 326"/>
                  <a:gd name="T2" fmla="*/ 15 w 566"/>
                  <a:gd name="T3" fmla="*/ 97 h 326"/>
                  <a:gd name="T4" fmla="*/ 0 w 566"/>
                  <a:gd name="T5" fmla="*/ 331 h 326"/>
                  <a:gd name="T6" fmla="*/ 471 w 566"/>
                  <a:gd name="T7" fmla="*/ 346 h 326"/>
                  <a:gd name="T8" fmla="*/ 513 w 566"/>
                  <a:gd name="T9" fmla="*/ 373 h 326"/>
                  <a:gd name="T10" fmla="*/ 598 w 566"/>
                  <a:gd name="T11" fmla="*/ 359 h 326"/>
                  <a:gd name="T12" fmla="*/ 641 w 566"/>
                  <a:gd name="T13" fmla="*/ 401 h 326"/>
                  <a:gd name="T14" fmla="*/ 656 w 566"/>
                  <a:gd name="T15" fmla="*/ 290 h 326"/>
                  <a:gd name="T16" fmla="*/ 656 w 566"/>
                  <a:gd name="T17" fmla="*/ 69 h 326"/>
                  <a:gd name="T18" fmla="*/ 641 w 566"/>
                  <a:gd name="T19" fmla="*/ 69 h 326"/>
                  <a:gd name="T20" fmla="*/ 641 w 566"/>
                  <a:gd name="T21" fmla="*/ 42 h 326"/>
                  <a:gd name="T22" fmla="*/ 656 w 566"/>
                  <a:gd name="T23" fmla="*/ 42 h 326"/>
                  <a:gd name="T24" fmla="*/ 641 w 566"/>
                  <a:gd name="T25" fmla="*/ 14 h 326"/>
                  <a:gd name="T26" fmla="*/ 29 w 566"/>
                  <a:gd name="T27" fmla="*/ 0 h 3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6" h="326">
                    <a:moveTo>
                      <a:pt x="25" y="0"/>
                    </a:moveTo>
                    <a:lnTo>
                      <a:pt x="13" y="79"/>
                    </a:lnTo>
                    <a:lnTo>
                      <a:pt x="0" y="269"/>
                    </a:lnTo>
                    <a:lnTo>
                      <a:pt x="406" y="281"/>
                    </a:lnTo>
                    <a:lnTo>
                      <a:pt x="443" y="303"/>
                    </a:lnTo>
                    <a:lnTo>
                      <a:pt x="516" y="292"/>
                    </a:lnTo>
                    <a:lnTo>
                      <a:pt x="553" y="326"/>
                    </a:lnTo>
                    <a:lnTo>
                      <a:pt x="566" y="236"/>
                    </a:lnTo>
                    <a:lnTo>
                      <a:pt x="566" y="56"/>
                    </a:lnTo>
                    <a:lnTo>
                      <a:pt x="553" y="56"/>
                    </a:lnTo>
                    <a:lnTo>
                      <a:pt x="553" y="34"/>
                    </a:lnTo>
                    <a:lnTo>
                      <a:pt x="566" y="34"/>
                    </a:lnTo>
                    <a:lnTo>
                      <a:pt x="553" y="11"/>
                    </a:lnTo>
                    <a:lnTo>
                      <a:pt x="25" y="0"/>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06" name="Freeform 37"/>
              <p:cNvSpPr>
                <a:spLocks/>
              </p:cNvSpPr>
              <p:nvPr/>
            </p:nvSpPr>
            <p:spPr bwMode="auto">
              <a:xfrm>
                <a:off x="2980" y="1570"/>
                <a:ext cx="571" cy="345"/>
              </a:xfrm>
              <a:custGeom>
                <a:avLst/>
                <a:gdLst>
                  <a:gd name="T0" fmla="*/ 15 w 492"/>
                  <a:gd name="T1" fmla="*/ 14 h 280"/>
                  <a:gd name="T2" fmla="*/ 0 w 492"/>
                  <a:gd name="T3" fmla="*/ 124 h 280"/>
                  <a:gd name="T4" fmla="*/ 86 w 492"/>
                  <a:gd name="T5" fmla="*/ 345 h 280"/>
                  <a:gd name="T6" fmla="*/ 471 w 492"/>
                  <a:gd name="T7" fmla="*/ 345 h 280"/>
                  <a:gd name="T8" fmla="*/ 514 w 492"/>
                  <a:gd name="T9" fmla="*/ 290 h 280"/>
                  <a:gd name="T10" fmla="*/ 514 w 492"/>
                  <a:gd name="T11" fmla="*/ 234 h 280"/>
                  <a:gd name="T12" fmla="*/ 571 w 492"/>
                  <a:gd name="T13" fmla="*/ 207 h 280"/>
                  <a:gd name="T14" fmla="*/ 571 w 492"/>
                  <a:gd name="T15" fmla="*/ 165 h 280"/>
                  <a:gd name="T16" fmla="*/ 528 w 492"/>
                  <a:gd name="T17" fmla="*/ 110 h 280"/>
                  <a:gd name="T18" fmla="*/ 485 w 492"/>
                  <a:gd name="T19" fmla="*/ 83 h 280"/>
                  <a:gd name="T20" fmla="*/ 485 w 492"/>
                  <a:gd name="T21" fmla="*/ 0 h 280"/>
                  <a:gd name="T22" fmla="*/ 15 w 492"/>
                  <a:gd name="T23" fmla="*/ 14 h 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2" h="280">
                    <a:moveTo>
                      <a:pt x="13" y="11"/>
                    </a:moveTo>
                    <a:lnTo>
                      <a:pt x="0" y="101"/>
                    </a:lnTo>
                    <a:lnTo>
                      <a:pt x="74" y="280"/>
                    </a:lnTo>
                    <a:lnTo>
                      <a:pt x="406" y="280"/>
                    </a:lnTo>
                    <a:lnTo>
                      <a:pt x="443" y="235"/>
                    </a:lnTo>
                    <a:lnTo>
                      <a:pt x="443" y="190"/>
                    </a:lnTo>
                    <a:lnTo>
                      <a:pt x="492" y="168"/>
                    </a:lnTo>
                    <a:lnTo>
                      <a:pt x="492" y="134"/>
                    </a:lnTo>
                    <a:lnTo>
                      <a:pt x="455" y="89"/>
                    </a:lnTo>
                    <a:lnTo>
                      <a:pt x="418" y="67"/>
                    </a:lnTo>
                    <a:lnTo>
                      <a:pt x="418" y="0"/>
                    </a:lnTo>
                    <a:lnTo>
                      <a:pt x="13" y="11"/>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07" name="Freeform 38"/>
              <p:cNvSpPr>
                <a:spLocks/>
              </p:cNvSpPr>
              <p:nvPr/>
            </p:nvSpPr>
            <p:spPr bwMode="auto">
              <a:xfrm>
                <a:off x="3067" y="1915"/>
                <a:ext cx="627" cy="510"/>
              </a:xfrm>
              <a:custGeom>
                <a:avLst/>
                <a:gdLst>
                  <a:gd name="T0" fmla="*/ 0 w 541"/>
                  <a:gd name="T1" fmla="*/ 0 h 415"/>
                  <a:gd name="T2" fmla="*/ 29 w 541"/>
                  <a:gd name="T3" fmla="*/ 69 h 415"/>
                  <a:gd name="T4" fmla="*/ 71 w 541"/>
                  <a:gd name="T5" fmla="*/ 82 h 415"/>
                  <a:gd name="T6" fmla="*/ 57 w 541"/>
                  <a:gd name="T7" fmla="*/ 124 h 415"/>
                  <a:gd name="T8" fmla="*/ 100 w 541"/>
                  <a:gd name="T9" fmla="*/ 179 h 415"/>
                  <a:gd name="T10" fmla="*/ 100 w 541"/>
                  <a:gd name="T11" fmla="*/ 414 h 415"/>
                  <a:gd name="T12" fmla="*/ 100 w 541"/>
                  <a:gd name="T13" fmla="*/ 468 h 415"/>
                  <a:gd name="T14" fmla="*/ 541 w 541"/>
                  <a:gd name="T15" fmla="*/ 468 h 415"/>
                  <a:gd name="T16" fmla="*/ 512 w 541"/>
                  <a:gd name="T17" fmla="*/ 510 h 415"/>
                  <a:gd name="T18" fmla="*/ 584 w 541"/>
                  <a:gd name="T19" fmla="*/ 510 h 415"/>
                  <a:gd name="T20" fmla="*/ 584 w 541"/>
                  <a:gd name="T21" fmla="*/ 455 h 415"/>
                  <a:gd name="T22" fmla="*/ 612 w 541"/>
                  <a:gd name="T23" fmla="*/ 441 h 415"/>
                  <a:gd name="T24" fmla="*/ 627 w 541"/>
                  <a:gd name="T25" fmla="*/ 386 h 415"/>
                  <a:gd name="T26" fmla="*/ 598 w 541"/>
                  <a:gd name="T27" fmla="*/ 386 h 415"/>
                  <a:gd name="T28" fmla="*/ 569 w 541"/>
                  <a:gd name="T29" fmla="*/ 304 h 415"/>
                  <a:gd name="T30" fmla="*/ 498 w 541"/>
                  <a:gd name="T31" fmla="*/ 248 h 415"/>
                  <a:gd name="T32" fmla="*/ 512 w 541"/>
                  <a:gd name="T33" fmla="*/ 193 h 415"/>
                  <a:gd name="T34" fmla="*/ 498 w 541"/>
                  <a:gd name="T35" fmla="*/ 166 h 415"/>
                  <a:gd name="T36" fmla="*/ 469 w 541"/>
                  <a:gd name="T37" fmla="*/ 179 h 415"/>
                  <a:gd name="T38" fmla="*/ 455 w 541"/>
                  <a:gd name="T39" fmla="*/ 151 h 415"/>
                  <a:gd name="T40" fmla="*/ 399 w 541"/>
                  <a:gd name="T41" fmla="*/ 82 h 415"/>
                  <a:gd name="T42" fmla="*/ 385 w 541"/>
                  <a:gd name="T43" fmla="*/ 0 h 415"/>
                  <a:gd name="T44" fmla="*/ 0 w 541"/>
                  <a:gd name="T45" fmla="*/ 0 h 4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1" h="415">
                    <a:moveTo>
                      <a:pt x="0" y="0"/>
                    </a:moveTo>
                    <a:lnTo>
                      <a:pt x="25" y="56"/>
                    </a:lnTo>
                    <a:lnTo>
                      <a:pt x="61" y="67"/>
                    </a:lnTo>
                    <a:lnTo>
                      <a:pt x="49" y="101"/>
                    </a:lnTo>
                    <a:lnTo>
                      <a:pt x="86" y="146"/>
                    </a:lnTo>
                    <a:lnTo>
                      <a:pt x="86" y="337"/>
                    </a:lnTo>
                    <a:lnTo>
                      <a:pt x="86" y="381"/>
                    </a:lnTo>
                    <a:lnTo>
                      <a:pt x="467" y="381"/>
                    </a:lnTo>
                    <a:lnTo>
                      <a:pt x="442" y="415"/>
                    </a:lnTo>
                    <a:lnTo>
                      <a:pt x="504" y="415"/>
                    </a:lnTo>
                    <a:lnTo>
                      <a:pt x="504" y="370"/>
                    </a:lnTo>
                    <a:lnTo>
                      <a:pt x="528" y="359"/>
                    </a:lnTo>
                    <a:lnTo>
                      <a:pt x="541" y="314"/>
                    </a:lnTo>
                    <a:lnTo>
                      <a:pt x="516" y="314"/>
                    </a:lnTo>
                    <a:lnTo>
                      <a:pt x="491" y="247"/>
                    </a:lnTo>
                    <a:lnTo>
                      <a:pt x="430" y="202"/>
                    </a:lnTo>
                    <a:lnTo>
                      <a:pt x="442" y="157"/>
                    </a:lnTo>
                    <a:lnTo>
                      <a:pt x="430" y="135"/>
                    </a:lnTo>
                    <a:lnTo>
                      <a:pt x="405" y="146"/>
                    </a:lnTo>
                    <a:lnTo>
                      <a:pt x="393" y="123"/>
                    </a:lnTo>
                    <a:lnTo>
                      <a:pt x="344" y="67"/>
                    </a:lnTo>
                    <a:lnTo>
                      <a:pt x="332" y="0"/>
                    </a:lnTo>
                    <a:lnTo>
                      <a:pt x="0" y="0"/>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08" name="Freeform 39"/>
              <p:cNvSpPr>
                <a:spLocks/>
              </p:cNvSpPr>
              <p:nvPr/>
            </p:nvSpPr>
            <p:spPr bwMode="auto">
              <a:xfrm>
                <a:off x="2313" y="1624"/>
                <a:ext cx="783" cy="359"/>
              </a:xfrm>
              <a:custGeom>
                <a:avLst/>
                <a:gdLst>
                  <a:gd name="T0" fmla="*/ 668 w 676"/>
                  <a:gd name="T1" fmla="*/ 70 h 292"/>
                  <a:gd name="T2" fmla="*/ 625 w 676"/>
                  <a:gd name="T3" fmla="*/ 28 h 292"/>
                  <a:gd name="T4" fmla="*/ 541 w 676"/>
                  <a:gd name="T5" fmla="*/ 42 h 292"/>
                  <a:gd name="T6" fmla="*/ 498 w 676"/>
                  <a:gd name="T7" fmla="*/ 15 h 292"/>
                  <a:gd name="T8" fmla="*/ 28 w 676"/>
                  <a:gd name="T9" fmla="*/ 0 h 292"/>
                  <a:gd name="T10" fmla="*/ 0 w 676"/>
                  <a:gd name="T11" fmla="*/ 221 h 292"/>
                  <a:gd name="T12" fmla="*/ 185 w 676"/>
                  <a:gd name="T13" fmla="*/ 235 h 292"/>
                  <a:gd name="T14" fmla="*/ 185 w 676"/>
                  <a:gd name="T15" fmla="*/ 345 h 292"/>
                  <a:gd name="T16" fmla="*/ 783 w 676"/>
                  <a:gd name="T17" fmla="*/ 359 h 292"/>
                  <a:gd name="T18" fmla="*/ 754 w 676"/>
                  <a:gd name="T19" fmla="*/ 290 h 292"/>
                  <a:gd name="T20" fmla="*/ 668 w 676"/>
                  <a:gd name="T21" fmla="*/ 70 h 2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6" h="292">
                    <a:moveTo>
                      <a:pt x="577" y="57"/>
                    </a:moveTo>
                    <a:lnTo>
                      <a:pt x="540" y="23"/>
                    </a:lnTo>
                    <a:lnTo>
                      <a:pt x="467" y="34"/>
                    </a:lnTo>
                    <a:lnTo>
                      <a:pt x="430" y="12"/>
                    </a:lnTo>
                    <a:lnTo>
                      <a:pt x="24" y="0"/>
                    </a:lnTo>
                    <a:lnTo>
                      <a:pt x="0" y="180"/>
                    </a:lnTo>
                    <a:lnTo>
                      <a:pt x="160" y="191"/>
                    </a:lnTo>
                    <a:lnTo>
                      <a:pt x="160" y="281"/>
                    </a:lnTo>
                    <a:lnTo>
                      <a:pt x="676" y="292"/>
                    </a:lnTo>
                    <a:lnTo>
                      <a:pt x="651" y="236"/>
                    </a:lnTo>
                    <a:lnTo>
                      <a:pt x="577" y="57"/>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09" name="Freeform 40"/>
              <p:cNvSpPr>
                <a:spLocks/>
              </p:cNvSpPr>
              <p:nvPr/>
            </p:nvSpPr>
            <p:spPr bwMode="auto">
              <a:xfrm>
                <a:off x="2469" y="1970"/>
                <a:ext cx="698" cy="359"/>
              </a:xfrm>
              <a:custGeom>
                <a:avLst/>
                <a:gdLst>
                  <a:gd name="T0" fmla="*/ 29 w 602"/>
                  <a:gd name="T1" fmla="*/ 0 h 292"/>
                  <a:gd name="T2" fmla="*/ 0 w 602"/>
                  <a:gd name="T3" fmla="*/ 344 h 292"/>
                  <a:gd name="T4" fmla="*/ 698 w 602"/>
                  <a:gd name="T5" fmla="*/ 359 h 292"/>
                  <a:gd name="T6" fmla="*/ 698 w 602"/>
                  <a:gd name="T7" fmla="*/ 124 h 292"/>
                  <a:gd name="T8" fmla="*/ 655 w 602"/>
                  <a:gd name="T9" fmla="*/ 69 h 292"/>
                  <a:gd name="T10" fmla="*/ 669 w 602"/>
                  <a:gd name="T11" fmla="*/ 27 h 292"/>
                  <a:gd name="T12" fmla="*/ 627 w 602"/>
                  <a:gd name="T13" fmla="*/ 14 h 292"/>
                  <a:gd name="T14" fmla="*/ 29 w 602"/>
                  <a:gd name="T15" fmla="*/ 0 h 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2" h="292">
                    <a:moveTo>
                      <a:pt x="25" y="0"/>
                    </a:moveTo>
                    <a:lnTo>
                      <a:pt x="0" y="280"/>
                    </a:lnTo>
                    <a:lnTo>
                      <a:pt x="602" y="292"/>
                    </a:lnTo>
                    <a:lnTo>
                      <a:pt x="602" y="101"/>
                    </a:lnTo>
                    <a:lnTo>
                      <a:pt x="565" y="56"/>
                    </a:lnTo>
                    <a:lnTo>
                      <a:pt x="577" y="22"/>
                    </a:lnTo>
                    <a:lnTo>
                      <a:pt x="541" y="11"/>
                    </a:lnTo>
                    <a:lnTo>
                      <a:pt x="25" y="0"/>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10" name="Freeform 41"/>
              <p:cNvSpPr>
                <a:spLocks/>
              </p:cNvSpPr>
              <p:nvPr/>
            </p:nvSpPr>
            <p:spPr bwMode="auto">
              <a:xfrm>
                <a:off x="2370" y="2314"/>
                <a:ext cx="826" cy="387"/>
              </a:xfrm>
              <a:custGeom>
                <a:avLst/>
                <a:gdLst>
                  <a:gd name="T0" fmla="*/ 811 w 713"/>
                  <a:gd name="T1" fmla="*/ 387 h 314"/>
                  <a:gd name="T2" fmla="*/ 783 w 713"/>
                  <a:gd name="T3" fmla="*/ 387 h 314"/>
                  <a:gd name="T4" fmla="*/ 783 w 713"/>
                  <a:gd name="T5" fmla="*/ 373 h 314"/>
                  <a:gd name="T6" fmla="*/ 684 w 713"/>
                  <a:gd name="T7" fmla="*/ 373 h 314"/>
                  <a:gd name="T8" fmla="*/ 527 w 713"/>
                  <a:gd name="T9" fmla="*/ 373 h 314"/>
                  <a:gd name="T10" fmla="*/ 455 w 713"/>
                  <a:gd name="T11" fmla="*/ 346 h 314"/>
                  <a:gd name="T12" fmla="*/ 399 w 713"/>
                  <a:gd name="T13" fmla="*/ 346 h 314"/>
                  <a:gd name="T14" fmla="*/ 342 w 713"/>
                  <a:gd name="T15" fmla="*/ 318 h 314"/>
                  <a:gd name="T16" fmla="*/ 313 w 713"/>
                  <a:gd name="T17" fmla="*/ 318 h 314"/>
                  <a:gd name="T18" fmla="*/ 285 w 713"/>
                  <a:gd name="T19" fmla="*/ 277 h 314"/>
                  <a:gd name="T20" fmla="*/ 285 w 713"/>
                  <a:gd name="T21" fmla="*/ 69 h 314"/>
                  <a:gd name="T22" fmla="*/ 0 w 713"/>
                  <a:gd name="T23" fmla="*/ 55 h 314"/>
                  <a:gd name="T24" fmla="*/ 0 w 713"/>
                  <a:gd name="T25" fmla="*/ 0 h 314"/>
                  <a:gd name="T26" fmla="*/ 100 w 713"/>
                  <a:gd name="T27" fmla="*/ 0 h 314"/>
                  <a:gd name="T28" fmla="*/ 797 w 713"/>
                  <a:gd name="T29" fmla="*/ 15 h 314"/>
                  <a:gd name="T30" fmla="*/ 797 w 713"/>
                  <a:gd name="T31" fmla="*/ 69 h 314"/>
                  <a:gd name="T32" fmla="*/ 826 w 713"/>
                  <a:gd name="T33" fmla="*/ 38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3" h="314">
                    <a:moveTo>
                      <a:pt x="700" y="314"/>
                    </a:moveTo>
                    <a:lnTo>
                      <a:pt x="676" y="314"/>
                    </a:lnTo>
                    <a:lnTo>
                      <a:pt x="676" y="303"/>
                    </a:lnTo>
                    <a:lnTo>
                      <a:pt x="590" y="303"/>
                    </a:lnTo>
                    <a:lnTo>
                      <a:pt x="455" y="303"/>
                    </a:lnTo>
                    <a:lnTo>
                      <a:pt x="393" y="281"/>
                    </a:lnTo>
                    <a:lnTo>
                      <a:pt x="344" y="281"/>
                    </a:lnTo>
                    <a:lnTo>
                      <a:pt x="295" y="258"/>
                    </a:lnTo>
                    <a:lnTo>
                      <a:pt x="270" y="258"/>
                    </a:lnTo>
                    <a:lnTo>
                      <a:pt x="246" y="225"/>
                    </a:lnTo>
                    <a:lnTo>
                      <a:pt x="246" y="56"/>
                    </a:lnTo>
                    <a:lnTo>
                      <a:pt x="0" y="45"/>
                    </a:lnTo>
                    <a:lnTo>
                      <a:pt x="0" y="0"/>
                    </a:lnTo>
                    <a:lnTo>
                      <a:pt x="86" y="0"/>
                    </a:lnTo>
                    <a:lnTo>
                      <a:pt x="688" y="12"/>
                    </a:lnTo>
                    <a:lnTo>
                      <a:pt x="688" y="56"/>
                    </a:lnTo>
                    <a:lnTo>
                      <a:pt x="713" y="314"/>
                    </a:lnTo>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11" name="Freeform 42"/>
              <p:cNvSpPr>
                <a:spLocks/>
              </p:cNvSpPr>
              <p:nvPr/>
            </p:nvSpPr>
            <p:spPr bwMode="auto">
              <a:xfrm>
                <a:off x="3167" y="2383"/>
                <a:ext cx="483" cy="401"/>
              </a:xfrm>
              <a:custGeom>
                <a:avLst/>
                <a:gdLst>
                  <a:gd name="T0" fmla="*/ 0 w 418"/>
                  <a:gd name="T1" fmla="*/ 0 h 326"/>
                  <a:gd name="T2" fmla="*/ 29 w 418"/>
                  <a:gd name="T3" fmla="*/ 317 h 326"/>
                  <a:gd name="T4" fmla="*/ 29 w 418"/>
                  <a:gd name="T5" fmla="*/ 332 h 326"/>
                  <a:gd name="T6" fmla="*/ 70 w 418"/>
                  <a:gd name="T7" fmla="*/ 332 h 326"/>
                  <a:gd name="T8" fmla="*/ 70 w 418"/>
                  <a:gd name="T9" fmla="*/ 401 h 326"/>
                  <a:gd name="T10" fmla="*/ 355 w 418"/>
                  <a:gd name="T11" fmla="*/ 401 h 326"/>
                  <a:gd name="T12" fmla="*/ 355 w 418"/>
                  <a:gd name="T13" fmla="*/ 277 h 326"/>
                  <a:gd name="T14" fmla="*/ 411 w 418"/>
                  <a:gd name="T15" fmla="*/ 235 h 326"/>
                  <a:gd name="T16" fmla="*/ 411 w 418"/>
                  <a:gd name="T17" fmla="*/ 193 h 326"/>
                  <a:gd name="T18" fmla="*/ 454 w 418"/>
                  <a:gd name="T19" fmla="*/ 153 h 326"/>
                  <a:gd name="T20" fmla="*/ 454 w 418"/>
                  <a:gd name="T21" fmla="*/ 97 h 326"/>
                  <a:gd name="T22" fmla="*/ 483 w 418"/>
                  <a:gd name="T23" fmla="*/ 42 h 326"/>
                  <a:gd name="T24" fmla="*/ 411 w 418"/>
                  <a:gd name="T25" fmla="*/ 42 h 326"/>
                  <a:gd name="T26" fmla="*/ 440 w 418"/>
                  <a:gd name="T27" fmla="*/ 0 h 326"/>
                  <a:gd name="T28" fmla="*/ 0 w 418"/>
                  <a:gd name="T29" fmla="*/ 0 h 3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8" h="326">
                    <a:moveTo>
                      <a:pt x="0" y="0"/>
                    </a:moveTo>
                    <a:lnTo>
                      <a:pt x="25" y="258"/>
                    </a:lnTo>
                    <a:lnTo>
                      <a:pt x="25" y="270"/>
                    </a:lnTo>
                    <a:lnTo>
                      <a:pt x="61" y="270"/>
                    </a:lnTo>
                    <a:lnTo>
                      <a:pt x="61" y="326"/>
                    </a:lnTo>
                    <a:lnTo>
                      <a:pt x="307" y="326"/>
                    </a:lnTo>
                    <a:lnTo>
                      <a:pt x="307" y="225"/>
                    </a:lnTo>
                    <a:lnTo>
                      <a:pt x="356" y="191"/>
                    </a:lnTo>
                    <a:lnTo>
                      <a:pt x="356" y="157"/>
                    </a:lnTo>
                    <a:lnTo>
                      <a:pt x="393" y="124"/>
                    </a:lnTo>
                    <a:lnTo>
                      <a:pt x="393" y="79"/>
                    </a:lnTo>
                    <a:lnTo>
                      <a:pt x="418" y="34"/>
                    </a:lnTo>
                    <a:lnTo>
                      <a:pt x="356" y="34"/>
                    </a:lnTo>
                    <a:lnTo>
                      <a:pt x="381" y="0"/>
                    </a:lnTo>
                    <a:lnTo>
                      <a:pt x="0"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12" name="Freeform 43"/>
              <p:cNvSpPr>
                <a:spLocks/>
              </p:cNvSpPr>
              <p:nvPr/>
            </p:nvSpPr>
            <p:spPr bwMode="auto">
              <a:xfrm>
                <a:off x="1971" y="2370"/>
                <a:ext cx="1324" cy="1242"/>
              </a:xfrm>
              <a:custGeom>
                <a:avLst/>
                <a:gdLst>
                  <a:gd name="T0" fmla="*/ 0 w 1143"/>
                  <a:gd name="T1" fmla="*/ 483 h 1010"/>
                  <a:gd name="T2" fmla="*/ 356 w 1143"/>
                  <a:gd name="T3" fmla="*/ 510 h 1010"/>
                  <a:gd name="T4" fmla="*/ 398 w 1143"/>
                  <a:gd name="T5" fmla="*/ 0 h 1010"/>
                  <a:gd name="T6" fmla="*/ 683 w 1143"/>
                  <a:gd name="T7" fmla="*/ 14 h 1010"/>
                  <a:gd name="T8" fmla="*/ 683 w 1143"/>
                  <a:gd name="T9" fmla="*/ 221 h 1010"/>
                  <a:gd name="T10" fmla="*/ 711 w 1143"/>
                  <a:gd name="T11" fmla="*/ 262 h 1010"/>
                  <a:gd name="T12" fmla="*/ 740 w 1143"/>
                  <a:gd name="T13" fmla="*/ 262 h 1010"/>
                  <a:gd name="T14" fmla="*/ 797 w 1143"/>
                  <a:gd name="T15" fmla="*/ 290 h 1010"/>
                  <a:gd name="T16" fmla="*/ 854 w 1143"/>
                  <a:gd name="T17" fmla="*/ 290 h 1010"/>
                  <a:gd name="T18" fmla="*/ 926 w 1143"/>
                  <a:gd name="T19" fmla="*/ 317 h 1010"/>
                  <a:gd name="T20" fmla="*/ 1182 w 1143"/>
                  <a:gd name="T21" fmla="*/ 317 h 1010"/>
                  <a:gd name="T22" fmla="*/ 1182 w 1143"/>
                  <a:gd name="T23" fmla="*/ 331 h 1010"/>
                  <a:gd name="T24" fmla="*/ 1224 w 1143"/>
                  <a:gd name="T25" fmla="*/ 331 h 1010"/>
                  <a:gd name="T26" fmla="*/ 1224 w 1143"/>
                  <a:gd name="T27" fmla="*/ 346 h 1010"/>
                  <a:gd name="T28" fmla="*/ 1266 w 1143"/>
                  <a:gd name="T29" fmla="*/ 346 h 1010"/>
                  <a:gd name="T30" fmla="*/ 1266 w 1143"/>
                  <a:gd name="T31" fmla="*/ 414 h 1010"/>
                  <a:gd name="T32" fmla="*/ 1266 w 1143"/>
                  <a:gd name="T33" fmla="*/ 510 h 1010"/>
                  <a:gd name="T34" fmla="*/ 1324 w 1143"/>
                  <a:gd name="T35" fmla="*/ 621 h 1010"/>
                  <a:gd name="T36" fmla="*/ 1324 w 1143"/>
                  <a:gd name="T37" fmla="*/ 676 h 1010"/>
                  <a:gd name="T38" fmla="*/ 1309 w 1143"/>
                  <a:gd name="T39" fmla="*/ 690 h 1010"/>
                  <a:gd name="T40" fmla="*/ 1309 w 1143"/>
                  <a:gd name="T41" fmla="*/ 759 h 1010"/>
                  <a:gd name="T42" fmla="*/ 1295 w 1143"/>
                  <a:gd name="T43" fmla="*/ 801 h 1010"/>
                  <a:gd name="T44" fmla="*/ 1238 w 1143"/>
                  <a:gd name="T45" fmla="*/ 814 h 1010"/>
                  <a:gd name="T46" fmla="*/ 1209 w 1143"/>
                  <a:gd name="T47" fmla="*/ 828 h 1010"/>
                  <a:gd name="T48" fmla="*/ 1195 w 1143"/>
                  <a:gd name="T49" fmla="*/ 787 h 1010"/>
                  <a:gd name="T50" fmla="*/ 1166 w 1143"/>
                  <a:gd name="T51" fmla="*/ 814 h 1010"/>
                  <a:gd name="T52" fmla="*/ 1182 w 1143"/>
                  <a:gd name="T53" fmla="*/ 856 h 1010"/>
                  <a:gd name="T54" fmla="*/ 1139 w 1143"/>
                  <a:gd name="T55" fmla="*/ 896 h 1010"/>
                  <a:gd name="T56" fmla="*/ 1110 w 1143"/>
                  <a:gd name="T57" fmla="*/ 896 h 1010"/>
                  <a:gd name="T58" fmla="*/ 1096 w 1143"/>
                  <a:gd name="T59" fmla="*/ 911 h 1010"/>
                  <a:gd name="T60" fmla="*/ 1053 w 1143"/>
                  <a:gd name="T61" fmla="*/ 925 h 1010"/>
                  <a:gd name="T62" fmla="*/ 982 w 1143"/>
                  <a:gd name="T63" fmla="*/ 980 h 1010"/>
                  <a:gd name="T64" fmla="*/ 926 w 1143"/>
                  <a:gd name="T65" fmla="*/ 1076 h 1010"/>
                  <a:gd name="T66" fmla="*/ 939 w 1143"/>
                  <a:gd name="T67" fmla="*/ 1228 h 1010"/>
                  <a:gd name="T68" fmla="*/ 883 w 1143"/>
                  <a:gd name="T69" fmla="*/ 1242 h 1010"/>
                  <a:gd name="T70" fmla="*/ 840 w 1143"/>
                  <a:gd name="T71" fmla="*/ 1228 h 1010"/>
                  <a:gd name="T72" fmla="*/ 811 w 1143"/>
                  <a:gd name="T73" fmla="*/ 1214 h 1010"/>
                  <a:gd name="T74" fmla="*/ 726 w 1143"/>
                  <a:gd name="T75" fmla="*/ 1158 h 1010"/>
                  <a:gd name="T76" fmla="*/ 726 w 1143"/>
                  <a:gd name="T77" fmla="*/ 1131 h 1010"/>
                  <a:gd name="T78" fmla="*/ 697 w 1143"/>
                  <a:gd name="T79" fmla="*/ 1104 h 1010"/>
                  <a:gd name="T80" fmla="*/ 697 w 1143"/>
                  <a:gd name="T81" fmla="*/ 1034 h 1010"/>
                  <a:gd name="T82" fmla="*/ 598 w 1143"/>
                  <a:gd name="T83" fmla="*/ 925 h 1010"/>
                  <a:gd name="T84" fmla="*/ 598 w 1143"/>
                  <a:gd name="T85" fmla="*/ 883 h 1010"/>
                  <a:gd name="T86" fmla="*/ 498 w 1143"/>
                  <a:gd name="T87" fmla="*/ 787 h 1010"/>
                  <a:gd name="T88" fmla="*/ 370 w 1143"/>
                  <a:gd name="T89" fmla="*/ 787 h 1010"/>
                  <a:gd name="T90" fmla="*/ 356 w 1143"/>
                  <a:gd name="T91" fmla="*/ 828 h 1010"/>
                  <a:gd name="T92" fmla="*/ 313 w 1143"/>
                  <a:gd name="T93" fmla="*/ 869 h 1010"/>
                  <a:gd name="T94" fmla="*/ 299 w 1143"/>
                  <a:gd name="T95" fmla="*/ 869 h 1010"/>
                  <a:gd name="T96" fmla="*/ 270 w 1143"/>
                  <a:gd name="T97" fmla="*/ 841 h 1010"/>
                  <a:gd name="T98" fmla="*/ 228 w 1143"/>
                  <a:gd name="T99" fmla="*/ 841 h 1010"/>
                  <a:gd name="T100" fmla="*/ 185 w 1143"/>
                  <a:gd name="T101" fmla="*/ 759 h 1010"/>
                  <a:gd name="T102" fmla="*/ 185 w 1143"/>
                  <a:gd name="T103" fmla="*/ 690 h 1010"/>
                  <a:gd name="T104" fmla="*/ 14 w 1143"/>
                  <a:gd name="T105" fmla="*/ 524 h 1010"/>
                  <a:gd name="T106" fmla="*/ 0 w 1143"/>
                  <a:gd name="T107" fmla="*/ 510 h 1010"/>
                  <a:gd name="T108" fmla="*/ 0 w 1143"/>
                  <a:gd name="T109" fmla="*/ 483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43" h="1010">
                    <a:moveTo>
                      <a:pt x="0" y="393"/>
                    </a:moveTo>
                    <a:lnTo>
                      <a:pt x="307" y="415"/>
                    </a:lnTo>
                    <a:lnTo>
                      <a:pt x="344" y="0"/>
                    </a:lnTo>
                    <a:lnTo>
                      <a:pt x="590" y="11"/>
                    </a:lnTo>
                    <a:lnTo>
                      <a:pt x="590" y="180"/>
                    </a:lnTo>
                    <a:lnTo>
                      <a:pt x="614" y="213"/>
                    </a:lnTo>
                    <a:lnTo>
                      <a:pt x="639" y="213"/>
                    </a:lnTo>
                    <a:lnTo>
                      <a:pt x="688" y="236"/>
                    </a:lnTo>
                    <a:lnTo>
                      <a:pt x="737" y="236"/>
                    </a:lnTo>
                    <a:lnTo>
                      <a:pt x="799" y="258"/>
                    </a:lnTo>
                    <a:lnTo>
                      <a:pt x="1020" y="258"/>
                    </a:lnTo>
                    <a:lnTo>
                      <a:pt x="1020" y="269"/>
                    </a:lnTo>
                    <a:lnTo>
                      <a:pt x="1057" y="269"/>
                    </a:lnTo>
                    <a:lnTo>
                      <a:pt x="1057" y="281"/>
                    </a:lnTo>
                    <a:lnTo>
                      <a:pt x="1093" y="281"/>
                    </a:lnTo>
                    <a:lnTo>
                      <a:pt x="1093" y="337"/>
                    </a:lnTo>
                    <a:lnTo>
                      <a:pt x="1093" y="415"/>
                    </a:lnTo>
                    <a:lnTo>
                      <a:pt x="1143" y="505"/>
                    </a:lnTo>
                    <a:lnTo>
                      <a:pt x="1143" y="550"/>
                    </a:lnTo>
                    <a:lnTo>
                      <a:pt x="1130" y="561"/>
                    </a:lnTo>
                    <a:lnTo>
                      <a:pt x="1130" y="617"/>
                    </a:lnTo>
                    <a:lnTo>
                      <a:pt x="1118" y="651"/>
                    </a:lnTo>
                    <a:lnTo>
                      <a:pt x="1069" y="662"/>
                    </a:lnTo>
                    <a:lnTo>
                      <a:pt x="1044" y="673"/>
                    </a:lnTo>
                    <a:lnTo>
                      <a:pt x="1032" y="640"/>
                    </a:lnTo>
                    <a:lnTo>
                      <a:pt x="1007" y="662"/>
                    </a:lnTo>
                    <a:lnTo>
                      <a:pt x="1020" y="696"/>
                    </a:lnTo>
                    <a:lnTo>
                      <a:pt x="983" y="729"/>
                    </a:lnTo>
                    <a:lnTo>
                      <a:pt x="958" y="729"/>
                    </a:lnTo>
                    <a:lnTo>
                      <a:pt x="946" y="741"/>
                    </a:lnTo>
                    <a:lnTo>
                      <a:pt x="909" y="752"/>
                    </a:lnTo>
                    <a:lnTo>
                      <a:pt x="848" y="797"/>
                    </a:lnTo>
                    <a:lnTo>
                      <a:pt x="799" y="875"/>
                    </a:lnTo>
                    <a:lnTo>
                      <a:pt x="811" y="999"/>
                    </a:lnTo>
                    <a:lnTo>
                      <a:pt x="762" y="1010"/>
                    </a:lnTo>
                    <a:lnTo>
                      <a:pt x="725" y="999"/>
                    </a:lnTo>
                    <a:lnTo>
                      <a:pt x="700" y="987"/>
                    </a:lnTo>
                    <a:lnTo>
                      <a:pt x="627" y="942"/>
                    </a:lnTo>
                    <a:lnTo>
                      <a:pt x="627" y="920"/>
                    </a:lnTo>
                    <a:lnTo>
                      <a:pt x="602" y="898"/>
                    </a:lnTo>
                    <a:lnTo>
                      <a:pt x="602" y="841"/>
                    </a:lnTo>
                    <a:lnTo>
                      <a:pt x="516" y="752"/>
                    </a:lnTo>
                    <a:lnTo>
                      <a:pt x="516" y="718"/>
                    </a:lnTo>
                    <a:lnTo>
                      <a:pt x="430" y="640"/>
                    </a:lnTo>
                    <a:lnTo>
                      <a:pt x="319" y="640"/>
                    </a:lnTo>
                    <a:lnTo>
                      <a:pt x="307" y="673"/>
                    </a:lnTo>
                    <a:lnTo>
                      <a:pt x="270" y="707"/>
                    </a:lnTo>
                    <a:lnTo>
                      <a:pt x="258" y="707"/>
                    </a:lnTo>
                    <a:lnTo>
                      <a:pt x="233" y="684"/>
                    </a:lnTo>
                    <a:lnTo>
                      <a:pt x="197" y="684"/>
                    </a:lnTo>
                    <a:lnTo>
                      <a:pt x="160" y="617"/>
                    </a:lnTo>
                    <a:lnTo>
                      <a:pt x="160" y="561"/>
                    </a:lnTo>
                    <a:lnTo>
                      <a:pt x="12" y="426"/>
                    </a:lnTo>
                    <a:lnTo>
                      <a:pt x="0" y="415"/>
                    </a:lnTo>
                    <a:lnTo>
                      <a:pt x="0" y="393"/>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13" name="Freeform 44"/>
              <p:cNvSpPr>
                <a:spLocks/>
              </p:cNvSpPr>
              <p:nvPr/>
            </p:nvSpPr>
            <p:spPr bwMode="auto">
              <a:xfrm>
                <a:off x="3678" y="2039"/>
                <a:ext cx="684" cy="317"/>
              </a:xfrm>
              <a:custGeom>
                <a:avLst/>
                <a:gdLst>
                  <a:gd name="T0" fmla="*/ 29 w 590"/>
                  <a:gd name="T1" fmla="*/ 235 h 258"/>
                  <a:gd name="T2" fmla="*/ 15 w 590"/>
                  <a:gd name="T3" fmla="*/ 248 h 258"/>
                  <a:gd name="T4" fmla="*/ 15 w 590"/>
                  <a:gd name="T5" fmla="*/ 262 h 258"/>
                  <a:gd name="T6" fmla="*/ 0 w 590"/>
                  <a:gd name="T7" fmla="*/ 317 h 258"/>
                  <a:gd name="T8" fmla="*/ 114 w 590"/>
                  <a:gd name="T9" fmla="*/ 317 h 258"/>
                  <a:gd name="T10" fmla="*/ 143 w 590"/>
                  <a:gd name="T11" fmla="*/ 290 h 258"/>
                  <a:gd name="T12" fmla="*/ 555 w 590"/>
                  <a:gd name="T13" fmla="*/ 262 h 258"/>
                  <a:gd name="T14" fmla="*/ 684 w 590"/>
                  <a:gd name="T15" fmla="*/ 151 h 258"/>
                  <a:gd name="T16" fmla="*/ 612 w 590"/>
                  <a:gd name="T17" fmla="*/ 82 h 258"/>
                  <a:gd name="T18" fmla="*/ 612 w 590"/>
                  <a:gd name="T19" fmla="*/ 42 h 258"/>
                  <a:gd name="T20" fmla="*/ 584 w 590"/>
                  <a:gd name="T21" fmla="*/ 27 h 258"/>
                  <a:gd name="T22" fmla="*/ 456 w 590"/>
                  <a:gd name="T23" fmla="*/ 27 h 258"/>
                  <a:gd name="T24" fmla="*/ 428 w 590"/>
                  <a:gd name="T25" fmla="*/ 0 h 258"/>
                  <a:gd name="T26" fmla="*/ 385 w 590"/>
                  <a:gd name="T27" fmla="*/ 0 h 258"/>
                  <a:gd name="T28" fmla="*/ 385 w 590"/>
                  <a:gd name="T29" fmla="*/ 27 h 258"/>
                  <a:gd name="T30" fmla="*/ 342 w 590"/>
                  <a:gd name="T31" fmla="*/ 42 h 258"/>
                  <a:gd name="T32" fmla="*/ 285 w 590"/>
                  <a:gd name="T33" fmla="*/ 124 h 258"/>
                  <a:gd name="T34" fmla="*/ 213 w 590"/>
                  <a:gd name="T35" fmla="*/ 151 h 258"/>
                  <a:gd name="T36" fmla="*/ 114 w 590"/>
                  <a:gd name="T37" fmla="*/ 166 h 258"/>
                  <a:gd name="T38" fmla="*/ 72 w 590"/>
                  <a:gd name="T39" fmla="*/ 248 h 258"/>
                  <a:gd name="T40" fmla="*/ 29 w 590"/>
                  <a:gd name="T41" fmla="*/ 235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0" h="258">
                    <a:moveTo>
                      <a:pt x="25" y="191"/>
                    </a:moveTo>
                    <a:lnTo>
                      <a:pt x="13" y="202"/>
                    </a:lnTo>
                    <a:lnTo>
                      <a:pt x="13" y="213"/>
                    </a:lnTo>
                    <a:lnTo>
                      <a:pt x="0" y="258"/>
                    </a:lnTo>
                    <a:lnTo>
                      <a:pt x="98" y="258"/>
                    </a:lnTo>
                    <a:lnTo>
                      <a:pt x="123" y="236"/>
                    </a:lnTo>
                    <a:lnTo>
                      <a:pt x="479" y="213"/>
                    </a:lnTo>
                    <a:lnTo>
                      <a:pt x="590" y="123"/>
                    </a:lnTo>
                    <a:lnTo>
                      <a:pt x="528" y="67"/>
                    </a:lnTo>
                    <a:lnTo>
                      <a:pt x="528" y="34"/>
                    </a:lnTo>
                    <a:lnTo>
                      <a:pt x="504" y="22"/>
                    </a:lnTo>
                    <a:lnTo>
                      <a:pt x="393" y="22"/>
                    </a:lnTo>
                    <a:lnTo>
                      <a:pt x="369" y="0"/>
                    </a:lnTo>
                    <a:lnTo>
                      <a:pt x="332" y="0"/>
                    </a:lnTo>
                    <a:lnTo>
                      <a:pt x="332" y="22"/>
                    </a:lnTo>
                    <a:lnTo>
                      <a:pt x="295" y="34"/>
                    </a:lnTo>
                    <a:lnTo>
                      <a:pt x="246" y="101"/>
                    </a:lnTo>
                    <a:lnTo>
                      <a:pt x="184" y="123"/>
                    </a:lnTo>
                    <a:lnTo>
                      <a:pt x="98" y="135"/>
                    </a:lnTo>
                    <a:lnTo>
                      <a:pt x="62" y="202"/>
                    </a:lnTo>
                    <a:lnTo>
                      <a:pt x="25" y="191"/>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14" name="Freeform 45"/>
              <p:cNvSpPr>
                <a:spLocks/>
              </p:cNvSpPr>
              <p:nvPr/>
            </p:nvSpPr>
            <p:spPr bwMode="auto">
              <a:xfrm>
                <a:off x="5087" y="1128"/>
                <a:ext cx="129" cy="303"/>
              </a:xfrm>
              <a:custGeom>
                <a:avLst/>
                <a:gdLst>
                  <a:gd name="T0" fmla="*/ 43 w 111"/>
                  <a:gd name="T1" fmla="*/ 0 h 246"/>
                  <a:gd name="T2" fmla="*/ 29 w 111"/>
                  <a:gd name="T3" fmla="*/ 0 h 246"/>
                  <a:gd name="T4" fmla="*/ 15 w 111"/>
                  <a:gd name="T5" fmla="*/ 27 h 246"/>
                  <a:gd name="T6" fmla="*/ 15 w 111"/>
                  <a:gd name="T7" fmla="*/ 83 h 246"/>
                  <a:gd name="T8" fmla="*/ 0 w 111"/>
                  <a:gd name="T9" fmla="*/ 124 h 246"/>
                  <a:gd name="T10" fmla="*/ 0 w 111"/>
                  <a:gd name="T11" fmla="*/ 303 h 246"/>
                  <a:gd name="T12" fmla="*/ 129 w 111"/>
                  <a:gd name="T13" fmla="*/ 249 h 246"/>
                  <a:gd name="T14" fmla="*/ 129 w 111"/>
                  <a:gd name="T15" fmla="*/ 220 h 246"/>
                  <a:gd name="T16" fmla="*/ 100 w 111"/>
                  <a:gd name="T17" fmla="*/ 165 h 246"/>
                  <a:gd name="T18" fmla="*/ 72 w 111"/>
                  <a:gd name="T19" fmla="*/ 83 h 246"/>
                  <a:gd name="T20" fmla="*/ 43 w 111"/>
                  <a:gd name="T21" fmla="*/ 0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246">
                    <a:moveTo>
                      <a:pt x="37" y="0"/>
                    </a:moveTo>
                    <a:lnTo>
                      <a:pt x="25" y="0"/>
                    </a:lnTo>
                    <a:lnTo>
                      <a:pt x="13" y="22"/>
                    </a:lnTo>
                    <a:lnTo>
                      <a:pt x="13" y="67"/>
                    </a:lnTo>
                    <a:lnTo>
                      <a:pt x="0" y="101"/>
                    </a:lnTo>
                    <a:lnTo>
                      <a:pt x="0" y="246"/>
                    </a:lnTo>
                    <a:lnTo>
                      <a:pt x="111" y="202"/>
                    </a:lnTo>
                    <a:lnTo>
                      <a:pt x="111" y="179"/>
                    </a:lnTo>
                    <a:lnTo>
                      <a:pt x="86" y="134"/>
                    </a:lnTo>
                    <a:lnTo>
                      <a:pt x="62" y="67"/>
                    </a:lnTo>
                    <a:lnTo>
                      <a:pt x="37" y="0"/>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15" name="Freeform 46"/>
              <p:cNvSpPr>
                <a:spLocks/>
              </p:cNvSpPr>
              <p:nvPr/>
            </p:nvSpPr>
            <p:spPr bwMode="auto">
              <a:xfrm>
                <a:off x="5130" y="838"/>
                <a:ext cx="342" cy="511"/>
              </a:xfrm>
              <a:custGeom>
                <a:avLst/>
                <a:gdLst>
                  <a:gd name="T0" fmla="*/ 86 w 295"/>
                  <a:gd name="T1" fmla="*/ 511 h 415"/>
                  <a:gd name="T2" fmla="*/ 57 w 295"/>
                  <a:gd name="T3" fmla="*/ 456 h 415"/>
                  <a:gd name="T4" fmla="*/ 29 w 295"/>
                  <a:gd name="T5" fmla="*/ 373 h 415"/>
                  <a:gd name="T6" fmla="*/ 0 w 295"/>
                  <a:gd name="T7" fmla="*/ 291 h 415"/>
                  <a:gd name="T8" fmla="*/ 43 w 295"/>
                  <a:gd name="T9" fmla="*/ 207 h 415"/>
                  <a:gd name="T10" fmla="*/ 43 w 295"/>
                  <a:gd name="T11" fmla="*/ 28 h 415"/>
                  <a:gd name="T12" fmla="*/ 86 w 295"/>
                  <a:gd name="T13" fmla="*/ 0 h 415"/>
                  <a:gd name="T14" fmla="*/ 185 w 295"/>
                  <a:gd name="T15" fmla="*/ 0 h 415"/>
                  <a:gd name="T16" fmla="*/ 199 w 295"/>
                  <a:gd name="T17" fmla="*/ 28 h 415"/>
                  <a:gd name="T18" fmla="*/ 214 w 295"/>
                  <a:gd name="T19" fmla="*/ 82 h 415"/>
                  <a:gd name="T20" fmla="*/ 256 w 295"/>
                  <a:gd name="T21" fmla="*/ 166 h 415"/>
                  <a:gd name="T22" fmla="*/ 342 w 295"/>
                  <a:gd name="T23" fmla="*/ 222 h 415"/>
                  <a:gd name="T24" fmla="*/ 342 w 295"/>
                  <a:gd name="T25" fmla="*/ 249 h 415"/>
                  <a:gd name="T26" fmla="*/ 199 w 295"/>
                  <a:gd name="T27" fmla="*/ 346 h 415"/>
                  <a:gd name="T28" fmla="*/ 199 w 295"/>
                  <a:gd name="T29" fmla="*/ 387 h 415"/>
                  <a:gd name="T30" fmla="*/ 115 w 295"/>
                  <a:gd name="T31" fmla="*/ 429 h 415"/>
                  <a:gd name="T32" fmla="*/ 115 w 295"/>
                  <a:gd name="T33" fmla="*/ 484 h 415"/>
                  <a:gd name="T34" fmla="*/ 86 w 295"/>
                  <a:gd name="T35" fmla="*/ 511 h 4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5" h="415">
                    <a:moveTo>
                      <a:pt x="74" y="415"/>
                    </a:moveTo>
                    <a:lnTo>
                      <a:pt x="49" y="370"/>
                    </a:lnTo>
                    <a:lnTo>
                      <a:pt x="25" y="303"/>
                    </a:lnTo>
                    <a:lnTo>
                      <a:pt x="0" y="236"/>
                    </a:lnTo>
                    <a:lnTo>
                      <a:pt x="37" y="168"/>
                    </a:lnTo>
                    <a:lnTo>
                      <a:pt x="37" y="23"/>
                    </a:lnTo>
                    <a:lnTo>
                      <a:pt x="74" y="0"/>
                    </a:lnTo>
                    <a:lnTo>
                      <a:pt x="160" y="0"/>
                    </a:lnTo>
                    <a:lnTo>
                      <a:pt x="172" y="23"/>
                    </a:lnTo>
                    <a:lnTo>
                      <a:pt x="185" y="67"/>
                    </a:lnTo>
                    <a:lnTo>
                      <a:pt x="221" y="135"/>
                    </a:lnTo>
                    <a:lnTo>
                      <a:pt x="295" y="180"/>
                    </a:lnTo>
                    <a:lnTo>
                      <a:pt x="295" y="202"/>
                    </a:lnTo>
                    <a:lnTo>
                      <a:pt x="172" y="281"/>
                    </a:lnTo>
                    <a:lnTo>
                      <a:pt x="172" y="314"/>
                    </a:lnTo>
                    <a:lnTo>
                      <a:pt x="99" y="348"/>
                    </a:lnTo>
                    <a:lnTo>
                      <a:pt x="99" y="393"/>
                    </a:lnTo>
                    <a:lnTo>
                      <a:pt x="74" y="415"/>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16" name="Freeform 47"/>
              <p:cNvSpPr>
                <a:spLocks/>
              </p:cNvSpPr>
              <p:nvPr/>
            </p:nvSpPr>
            <p:spPr bwMode="auto">
              <a:xfrm>
                <a:off x="1458" y="811"/>
                <a:ext cx="941" cy="579"/>
              </a:xfrm>
              <a:custGeom>
                <a:avLst/>
                <a:gdLst>
                  <a:gd name="T0" fmla="*/ 941 w 811"/>
                  <a:gd name="T1" fmla="*/ 124 h 471"/>
                  <a:gd name="T2" fmla="*/ 912 w 811"/>
                  <a:gd name="T3" fmla="*/ 482 h 471"/>
                  <a:gd name="T4" fmla="*/ 898 w 811"/>
                  <a:gd name="T5" fmla="*/ 579 h 471"/>
                  <a:gd name="T6" fmla="*/ 313 w 811"/>
                  <a:gd name="T7" fmla="*/ 510 h 471"/>
                  <a:gd name="T8" fmla="*/ 313 w 811"/>
                  <a:gd name="T9" fmla="*/ 551 h 471"/>
                  <a:gd name="T10" fmla="*/ 157 w 811"/>
                  <a:gd name="T11" fmla="*/ 551 h 471"/>
                  <a:gd name="T12" fmla="*/ 157 w 811"/>
                  <a:gd name="T13" fmla="*/ 510 h 471"/>
                  <a:gd name="T14" fmla="*/ 128 w 811"/>
                  <a:gd name="T15" fmla="*/ 495 h 471"/>
                  <a:gd name="T16" fmla="*/ 114 w 811"/>
                  <a:gd name="T17" fmla="*/ 400 h 471"/>
                  <a:gd name="T18" fmla="*/ 43 w 811"/>
                  <a:gd name="T19" fmla="*/ 413 h 471"/>
                  <a:gd name="T20" fmla="*/ 85 w 811"/>
                  <a:gd name="T21" fmla="*/ 289 h 471"/>
                  <a:gd name="T22" fmla="*/ 0 w 811"/>
                  <a:gd name="T23" fmla="*/ 165 h 471"/>
                  <a:gd name="T24" fmla="*/ 14 w 811"/>
                  <a:gd name="T25" fmla="*/ 0 h 471"/>
                  <a:gd name="T26" fmla="*/ 184 w 811"/>
                  <a:gd name="T27" fmla="*/ 27 h 471"/>
                  <a:gd name="T28" fmla="*/ 656 w 811"/>
                  <a:gd name="T29" fmla="*/ 96 h 471"/>
                  <a:gd name="T30" fmla="*/ 941 w 811"/>
                  <a:gd name="T31" fmla="*/ 124 h 4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11" h="471">
                    <a:moveTo>
                      <a:pt x="811" y="101"/>
                    </a:moveTo>
                    <a:lnTo>
                      <a:pt x="786" y="392"/>
                    </a:lnTo>
                    <a:lnTo>
                      <a:pt x="774" y="471"/>
                    </a:lnTo>
                    <a:lnTo>
                      <a:pt x="270" y="415"/>
                    </a:lnTo>
                    <a:lnTo>
                      <a:pt x="270" y="448"/>
                    </a:lnTo>
                    <a:lnTo>
                      <a:pt x="135" y="448"/>
                    </a:lnTo>
                    <a:lnTo>
                      <a:pt x="135" y="415"/>
                    </a:lnTo>
                    <a:lnTo>
                      <a:pt x="110" y="403"/>
                    </a:lnTo>
                    <a:lnTo>
                      <a:pt x="98" y="325"/>
                    </a:lnTo>
                    <a:lnTo>
                      <a:pt x="37" y="336"/>
                    </a:lnTo>
                    <a:lnTo>
                      <a:pt x="73" y="235"/>
                    </a:lnTo>
                    <a:lnTo>
                      <a:pt x="0" y="134"/>
                    </a:lnTo>
                    <a:lnTo>
                      <a:pt x="12" y="0"/>
                    </a:lnTo>
                    <a:lnTo>
                      <a:pt x="159" y="22"/>
                    </a:lnTo>
                    <a:lnTo>
                      <a:pt x="565" y="78"/>
                    </a:lnTo>
                    <a:lnTo>
                      <a:pt x="811" y="101"/>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17" name="Freeform 48"/>
              <p:cNvSpPr>
                <a:spLocks/>
              </p:cNvSpPr>
              <p:nvPr/>
            </p:nvSpPr>
            <p:spPr bwMode="auto">
              <a:xfrm>
                <a:off x="1715" y="1322"/>
                <a:ext cx="641" cy="524"/>
              </a:xfrm>
              <a:custGeom>
                <a:avLst/>
                <a:gdLst>
                  <a:gd name="T0" fmla="*/ 57 w 553"/>
                  <a:gd name="T1" fmla="*/ 0 h 426"/>
                  <a:gd name="T2" fmla="*/ 57 w 553"/>
                  <a:gd name="T3" fmla="*/ 41 h 426"/>
                  <a:gd name="T4" fmla="*/ 14 w 553"/>
                  <a:gd name="T5" fmla="*/ 331 h 426"/>
                  <a:gd name="T6" fmla="*/ 0 w 553"/>
                  <a:gd name="T7" fmla="*/ 455 h 426"/>
                  <a:gd name="T8" fmla="*/ 156 w 553"/>
                  <a:gd name="T9" fmla="*/ 469 h 426"/>
                  <a:gd name="T10" fmla="*/ 598 w 553"/>
                  <a:gd name="T11" fmla="*/ 524 h 426"/>
                  <a:gd name="T12" fmla="*/ 626 w 553"/>
                  <a:gd name="T13" fmla="*/ 303 h 426"/>
                  <a:gd name="T14" fmla="*/ 641 w 553"/>
                  <a:gd name="T15" fmla="*/ 69 h 426"/>
                  <a:gd name="T16" fmla="*/ 57 w 553"/>
                  <a:gd name="T17" fmla="*/ 0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3" h="426">
                    <a:moveTo>
                      <a:pt x="49" y="0"/>
                    </a:moveTo>
                    <a:lnTo>
                      <a:pt x="49" y="33"/>
                    </a:lnTo>
                    <a:lnTo>
                      <a:pt x="12" y="269"/>
                    </a:lnTo>
                    <a:lnTo>
                      <a:pt x="0" y="370"/>
                    </a:lnTo>
                    <a:lnTo>
                      <a:pt x="135" y="381"/>
                    </a:lnTo>
                    <a:lnTo>
                      <a:pt x="516" y="426"/>
                    </a:lnTo>
                    <a:lnTo>
                      <a:pt x="540" y="246"/>
                    </a:lnTo>
                    <a:lnTo>
                      <a:pt x="553" y="56"/>
                    </a:lnTo>
                    <a:lnTo>
                      <a:pt x="49" y="0"/>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18" name="Freeform 49"/>
              <p:cNvSpPr>
                <a:spLocks/>
              </p:cNvSpPr>
              <p:nvPr/>
            </p:nvSpPr>
            <p:spPr bwMode="auto">
              <a:xfrm>
                <a:off x="1814" y="1790"/>
                <a:ext cx="684" cy="524"/>
              </a:xfrm>
              <a:custGeom>
                <a:avLst/>
                <a:gdLst>
                  <a:gd name="T0" fmla="*/ 684 w 590"/>
                  <a:gd name="T1" fmla="*/ 69 h 426"/>
                  <a:gd name="T2" fmla="*/ 684 w 590"/>
                  <a:gd name="T3" fmla="*/ 180 h 426"/>
                  <a:gd name="T4" fmla="*/ 655 w 590"/>
                  <a:gd name="T5" fmla="*/ 524 h 426"/>
                  <a:gd name="T6" fmla="*/ 555 w 590"/>
                  <a:gd name="T7" fmla="*/ 524 h 426"/>
                  <a:gd name="T8" fmla="*/ 0 w 590"/>
                  <a:gd name="T9" fmla="*/ 469 h 426"/>
                  <a:gd name="T10" fmla="*/ 57 w 590"/>
                  <a:gd name="T11" fmla="*/ 0 h 426"/>
                  <a:gd name="T12" fmla="*/ 499 w 590"/>
                  <a:gd name="T13" fmla="*/ 55 h 426"/>
                  <a:gd name="T14" fmla="*/ 684 w 590"/>
                  <a:gd name="T15" fmla="*/ 69 h 4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0" h="426">
                    <a:moveTo>
                      <a:pt x="590" y="56"/>
                    </a:moveTo>
                    <a:lnTo>
                      <a:pt x="590" y="146"/>
                    </a:lnTo>
                    <a:lnTo>
                      <a:pt x="565" y="426"/>
                    </a:lnTo>
                    <a:lnTo>
                      <a:pt x="479" y="426"/>
                    </a:lnTo>
                    <a:lnTo>
                      <a:pt x="0" y="381"/>
                    </a:lnTo>
                    <a:lnTo>
                      <a:pt x="49" y="0"/>
                    </a:lnTo>
                    <a:lnTo>
                      <a:pt x="430" y="45"/>
                    </a:lnTo>
                    <a:lnTo>
                      <a:pt x="590" y="56"/>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19" name="Freeform 50"/>
              <p:cNvSpPr>
                <a:spLocks/>
              </p:cNvSpPr>
              <p:nvPr/>
            </p:nvSpPr>
            <p:spPr bwMode="auto">
              <a:xfrm>
                <a:off x="1729" y="2259"/>
                <a:ext cx="641" cy="650"/>
              </a:xfrm>
              <a:custGeom>
                <a:avLst/>
                <a:gdLst>
                  <a:gd name="T0" fmla="*/ 641 w 553"/>
                  <a:gd name="T1" fmla="*/ 55 h 528"/>
                  <a:gd name="T2" fmla="*/ 641 w 553"/>
                  <a:gd name="T3" fmla="*/ 111 h 528"/>
                  <a:gd name="T4" fmla="*/ 598 w 553"/>
                  <a:gd name="T5" fmla="*/ 622 h 528"/>
                  <a:gd name="T6" fmla="*/ 242 w 553"/>
                  <a:gd name="T7" fmla="*/ 595 h 528"/>
                  <a:gd name="T8" fmla="*/ 242 w 553"/>
                  <a:gd name="T9" fmla="*/ 622 h 528"/>
                  <a:gd name="T10" fmla="*/ 72 w 553"/>
                  <a:gd name="T11" fmla="*/ 608 h 528"/>
                  <a:gd name="T12" fmla="*/ 72 w 553"/>
                  <a:gd name="T13" fmla="*/ 650 h 528"/>
                  <a:gd name="T14" fmla="*/ 43 w 553"/>
                  <a:gd name="T15" fmla="*/ 650 h 528"/>
                  <a:gd name="T16" fmla="*/ 0 w 553"/>
                  <a:gd name="T17" fmla="*/ 635 h 528"/>
                  <a:gd name="T18" fmla="*/ 86 w 553"/>
                  <a:gd name="T19" fmla="*/ 0 h 528"/>
                  <a:gd name="T20" fmla="*/ 641 w 553"/>
                  <a:gd name="T21" fmla="*/ 55 h 5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3" h="528">
                    <a:moveTo>
                      <a:pt x="553" y="45"/>
                    </a:moveTo>
                    <a:lnTo>
                      <a:pt x="553" y="90"/>
                    </a:lnTo>
                    <a:lnTo>
                      <a:pt x="516" y="505"/>
                    </a:lnTo>
                    <a:lnTo>
                      <a:pt x="209" y="483"/>
                    </a:lnTo>
                    <a:lnTo>
                      <a:pt x="209" y="505"/>
                    </a:lnTo>
                    <a:lnTo>
                      <a:pt x="62" y="494"/>
                    </a:lnTo>
                    <a:lnTo>
                      <a:pt x="62" y="528"/>
                    </a:lnTo>
                    <a:lnTo>
                      <a:pt x="37" y="528"/>
                    </a:lnTo>
                    <a:lnTo>
                      <a:pt x="0" y="516"/>
                    </a:lnTo>
                    <a:lnTo>
                      <a:pt x="74" y="0"/>
                    </a:lnTo>
                    <a:lnTo>
                      <a:pt x="553" y="45"/>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20" name="Freeform 51"/>
              <p:cNvSpPr>
                <a:spLocks/>
              </p:cNvSpPr>
              <p:nvPr/>
            </p:nvSpPr>
            <p:spPr bwMode="auto">
              <a:xfrm>
                <a:off x="1359" y="1611"/>
                <a:ext cx="512" cy="648"/>
              </a:xfrm>
              <a:custGeom>
                <a:avLst/>
                <a:gdLst>
                  <a:gd name="T0" fmla="*/ 512 w 442"/>
                  <a:gd name="T1" fmla="*/ 180 h 527"/>
                  <a:gd name="T2" fmla="*/ 455 w 442"/>
                  <a:gd name="T3" fmla="*/ 648 h 527"/>
                  <a:gd name="T4" fmla="*/ 0 w 442"/>
                  <a:gd name="T5" fmla="*/ 566 h 527"/>
                  <a:gd name="T6" fmla="*/ 114 w 442"/>
                  <a:gd name="T7" fmla="*/ 0 h 527"/>
                  <a:gd name="T8" fmla="*/ 370 w 442"/>
                  <a:gd name="T9" fmla="*/ 42 h 527"/>
                  <a:gd name="T10" fmla="*/ 356 w 442"/>
                  <a:gd name="T11" fmla="*/ 166 h 527"/>
                  <a:gd name="T12" fmla="*/ 512 w 442"/>
                  <a:gd name="T13" fmla="*/ 180 h 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2" h="527">
                    <a:moveTo>
                      <a:pt x="442" y="146"/>
                    </a:moveTo>
                    <a:lnTo>
                      <a:pt x="393" y="527"/>
                    </a:lnTo>
                    <a:lnTo>
                      <a:pt x="0" y="460"/>
                    </a:lnTo>
                    <a:lnTo>
                      <a:pt x="98" y="0"/>
                    </a:lnTo>
                    <a:lnTo>
                      <a:pt x="319" y="34"/>
                    </a:lnTo>
                    <a:lnTo>
                      <a:pt x="307" y="135"/>
                    </a:lnTo>
                    <a:lnTo>
                      <a:pt x="442" y="146"/>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21" name="Freeform 52"/>
              <p:cNvSpPr>
                <a:spLocks/>
              </p:cNvSpPr>
              <p:nvPr/>
            </p:nvSpPr>
            <p:spPr bwMode="auto">
              <a:xfrm>
                <a:off x="1188" y="2177"/>
                <a:ext cx="626" cy="717"/>
              </a:xfrm>
              <a:custGeom>
                <a:avLst/>
                <a:gdLst>
                  <a:gd name="T0" fmla="*/ 626 w 541"/>
                  <a:gd name="T1" fmla="*/ 82 h 583"/>
                  <a:gd name="T2" fmla="*/ 540 w 541"/>
                  <a:gd name="T3" fmla="*/ 717 h 583"/>
                  <a:gd name="T4" fmla="*/ 341 w 541"/>
                  <a:gd name="T5" fmla="*/ 690 h 583"/>
                  <a:gd name="T6" fmla="*/ 0 w 541"/>
                  <a:gd name="T7" fmla="*/ 483 h 583"/>
                  <a:gd name="T8" fmla="*/ 0 w 541"/>
                  <a:gd name="T9" fmla="*/ 455 h 583"/>
                  <a:gd name="T10" fmla="*/ 43 w 541"/>
                  <a:gd name="T11" fmla="*/ 455 h 583"/>
                  <a:gd name="T12" fmla="*/ 57 w 541"/>
                  <a:gd name="T13" fmla="*/ 428 h 583"/>
                  <a:gd name="T14" fmla="*/ 29 w 541"/>
                  <a:gd name="T15" fmla="*/ 414 h 583"/>
                  <a:gd name="T16" fmla="*/ 29 w 541"/>
                  <a:gd name="T17" fmla="*/ 386 h 583"/>
                  <a:gd name="T18" fmla="*/ 57 w 541"/>
                  <a:gd name="T19" fmla="*/ 331 h 583"/>
                  <a:gd name="T20" fmla="*/ 115 w 541"/>
                  <a:gd name="T21" fmla="*/ 304 h 583"/>
                  <a:gd name="T22" fmla="*/ 72 w 541"/>
                  <a:gd name="T23" fmla="*/ 193 h 583"/>
                  <a:gd name="T24" fmla="*/ 100 w 541"/>
                  <a:gd name="T25" fmla="*/ 193 h 583"/>
                  <a:gd name="T26" fmla="*/ 100 w 541"/>
                  <a:gd name="T27" fmla="*/ 82 h 583"/>
                  <a:gd name="T28" fmla="*/ 128 w 541"/>
                  <a:gd name="T29" fmla="*/ 82 h 583"/>
                  <a:gd name="T30" fmla="*/ 142 w 541"/>
                  <a:gd name="T31" fmla="*/ 111 h 583"/>
                  <a:gd name="T32" fmla="*/ 171 w 541"/>
                  <a:gd name="T33" fmla="*/ 97 h 583"/>
                  <a:gd name="T34" fmla="*/ 171 w 541"/>
                  <a:gd name="T35" fmla="*/ 0 h 583"/>
                  <a:gd name="T36" fmla="*/ 626 w 541"/>
                  <a:gd name="T37" fmla="*/ 82 h 5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1" h="583">
                    <a:moveTo>
                      <a:pt x="541" y="67"/>
                    </a:moveTo>
                    <a:lnTo>
                      <a:pt x="467" y="583"/>
                    </a:lnTo>
                    <a:lnTo>
                      <a:pt x="295" y="561"/>
                    </a:lnTo>
                    <a:lnTo>
                      <a:pt x="0" y="393"/>
                    </a:lnTo>
                    <a:lnTo>
                      <a:pt x="0" y="370"/>
                    </a:lnTo>
                    <a:lnTo>
                      <a:pt x="37" y="370"/>
                    </a:lnTo>
                    <a:lnTo>
                      <a:pt x="49" y="348"/>
                    </a:lnTo>
                    <a:lnTo>
                      <a:pt x="25" y="337"/>
                    </a:lnTo>
                    <a:lnTo>
                      <a:pt x="25" y="314"/>
                    </a:lnTo>
                    <a:lnTo>
                      <a:pt x="49" y="269"/>
                    </a:lnTo>
                    <a:lnTo>
                      <a:pt x="99" y="247"/>
                    </a:lnTo>
                    <a:lnTo>
                      <a:pt x="62" y="157"/>
                    </a:lnTo>
                    <a:lnTo>
                      <a:pt x="86" y="157"/>
                    </a:lnTo>
                    <a:lnTo>
                      <a:pt x="86" y="67"/>
                    </a:lnTo>
                    <a:lnTo>
                      <a:pt x="111" y="67"/>
                    </a:lnTo>
                    <a:lnTo>
                      <a:pt x="123" y="90"/>
                    </a:lnTo>
                    <a:lnTo>
                      <a:pt x="148" y="79"/>
                    </a:lnTo>
                    <a:lnTo>
                      <a:pt x="148" y="0"/>
                    </a:lnTo>
                    <a:lnTo>
                      <a:pt x="541" y="67"/>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22" name="Freeform 53"/>
              <p:cNvSpPr>
                <a:spLocks/>
              </p:cNvSpPr>
              <p:nvPr/>
            </p:nvSpPr>
            <p:spPr bwMode="auto">
              <a:xfrm>
                <a:off x="904" y="1486"/>
                <a:ext cx="568" cy="884"/>
              </a:xfrm>
              <a:custGeom>
                <a:avLst/>
                <a:gdLst>
                  <a:gd name="T0" fmla="*/ 568 w 491"/>
                  <a:gd name="T1" fmla="*/ 124 h 718"/>
                  <a:gd name="T2" fmla="*/ 455 w 491"/>
                  <a:gd name="T3" fmla="*/ 691 h 718"/>
                  <a:gd name="T4" fmla="*/ 455 w 491"/>
                  <a:gd name="T5" fmla="*/ 788 h 718"/>
                  <a:gd name="T6" fmla="*/ 426 w 491"/>
                  <a:gd name="T7" fmla="*/ 802 h 718"/>
                  <a:gd name="T8" fmla="*/ 412 w 491"/>
                  <a:gd name="T9" fmla="*/ 773 h 718"/>
                  <a:gd name="T10" fmla="*/ 383 w 491"/>
                  <a:gd name="T11" fmla="*/ 773 h 718"/>
                  <a:gd name="T12" fmla="*/ 383 w 491"/>
                  <a:gd name="T13" fmla="*/ 884 h 718"/>
                  <a:gd name="T14" fmla="*/ 355 w 491"/>
                  <a:gd name="T15" fmla="*/ 884 h 718"/>
                  <a:gd name="T16" fmla="*/ 0 w 491"/>
                  <a:gd name="T17" fmla="*/ 332 h 718"/>
                  <a:gd name="T18" fmla="*/ 71 w 491"/>
                  <a:gd name="T19" fmla="*/ 0 h 718"/>
                  <a:gd name="T20" fmla="*/ 326 w 491"/>
                  <a:gd name="T21" fmla="*/ 69 h 718"/>
                  <a:gd name="T22" fmla="*/ 568 w 491"/>
                  <a:gd name="T23" fmla="*/ 124 h 7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1" h="718">
                    <a:moveTo>
                      <a:pt x="491" y="101"/>
                    </a:moveTo>
                    <a:lnTo>
                      <a:pt x="393" y="561"/>
                    </a:lnTo>
                    <a:lnTo>
                      <a:pt x="393" y="640"/>
                    </a:lnTo>
                    <a:lnTo>
                      <a:pt x="368" y="651"/>
                    </a:lnTo>
                    <a:lnTo>
                      <a:pt x="356" y="628"/>
                    </a:lnTo>
                    <a:lnTo>
                      <a:pt x="331" y="628"/>
                    </a:lnTo>
                    <a:lnTo>
                      <a:pt x="331" y="718"/>
                    </a:lnTo>
                    <a:lnTo>
                      <a:pt x="307" y="718"/>
                    </a:lnTo>
                    <a:lnTo>
                      <a:pt x="0" y="270"/>
                    </a:lnTo>
                    <a:lnTo>
                      <a:pt x="61" y="0"/>
                    </a:lnTo>
                    <a:lnTo>
                      <a:pt x="282" y="56"/>
                    </a:lnTo>
                    <a:lnTo>
                      <a:pt x="491" y="101"/>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23" name="Freeform 54"/>
              <p:cNvSpPr>
                <a:spLocks/>
              </p:cNvSpPr>
              <p:nvPr/>
            </p:nvSpPr>
            <p:spPr bwMode="auto">
              <a:xfrm>
                <a:off x="576" y="1390"/>
                <a:ext cx="726" cy="1242"/>
              </a:xfrm>
              <a:custGeom>
                <a:avLst/>
                <a:gdLst>
                  <a:gd name="T0" fmla="*/ 611 w 627"/>
                  <a:gd name="T1" fmla="*/ 1242 h 1009"/>
                  <a:gd name="T2" fmla="*/ 654 w 627"/>
                  <a:gd name="T3" fmla="*/ 1242 h 1009"/>
                  <a:gd name="T4" fmla="*/ 668 w 627"/>
                  <a:gd name="T5" fmla="*/ 1215 h 1009"/>
                  <a:gd name="T6" fmla="*/ 640 w 627"/>
                  <a:gd name="T7" fmla="*/ 1201 h 1009"/>
                  <a:gd name="T8" fmla="*/ 640 w 627"/>
                  <a:gd name="T9" fmla="*/ 1173 h 1009"/>
                  <a:gd name="T10" fmla="*/ 668 w 627"/>
                  <a:gd name="T11" fmla="*/ 1118 h 1009"/>
                  <a:gd name="T12" fmla="*/ 726 w 627"/>
                  <a:gd name="T13" fmla="*/ 1091 h 1009"/>
                  <a:gd name="T14" fmla="*/ 683 w 627"/>
                  <a:gd name="T15" fmla="*/ 980 h 1009"/>
                  <a:gd name="T16" fmla="*/ 328 w 627"/>
                  <a:gd name="T17" fmla="*/ 428 h 1009"/>
                  <a:gd name="T18" fmla="*/ 398 w 627"/>
                  <a:gd name="T19" fmla="*/ 96 h 1009"/>
                  <a:gd name="T20" fmla="*/ 57 w 627"/>
                  <a:gd name="T21" fmla="*/ 0 h 1009"/>
                  <a:gd name="T22" fmla="*/ 57 w 627"/>
                  <a:gd name="T23" fmla="*/ 82 h 1009"/>
                  <a:gd name="T24" fmla="*/ 29 w 627"/>
                  <a:gd name="T25" fmla="*/ 111 h 1009"/>
                  <a:gd name="T26" fmla="*/ 29 w 627"/>
                  <a:gd name="T27" fmla="*/ 151 h 1009"/>
                  <a:gd name="T28" fmla="*/ 0 w 627"/>
                  <a:gd name="T29" fmla="*/ 151 h 1009"/>
                  <a:gd name="T30" fmla="*/ 0 w 627"/>
                  <a:gd name="T31" fmla="*/ 207 h 1009"/>
                  <a:gd name="T32" fmla="*/ 14 w 627"/>
                  <a:gd name="T33" fmla="*/ 220 h 1009"/>
                  <a:gd name="T34" fmla="*/ 14 w 627"/>
                  <a:gd name="T35" fmla="*/ 373 h 1009"/>
                  <a:gd name="T36" fmla="*/ 43 w 627"/>
                  <a:gd name="T37" fmla="*/ 400 h 1009"/>
                  <a:gd name="T38" fmla="*/ 43 w 627"/>
                  <a:gd name="T39" fmla="*/ 455 h 1009"/>
                  <a:gd name="T40" fmla="*/ 71 w 627"/>
                  <a:gd name="T41" fmla="*/ 497 h 1009"/>
                  <a:gd name="T42" fmla="*/ 86 w 627"/>
                  <a:gd name="T43" fmla="*/ 469 h 1009"/>
                  <a:gd name="T44" fmla="*/ 100 w 627"/>
                  <a:gd name="T45" fmla="*/ 483 h 1009"/>
                  <a:gd name="T46" fmla="*/ 113 w 627"/>
                  <a:gd name="T47" fmla="*/ 538 h 1009"/>
                  <a:gd name="T48" fmla="*/ 100 w 627"/>
                  <a:gd name="T49" fmla="*/ 551 h 1009"/>
                  <a:gd name="T50" fmla="*/ 71 w 627"/>
                  <a:gd name="T51" fmla="*/ 524 h 1009"/>
                  <a:gd name="T52" fmla="*/ 71 w 627"/>
                  <a:gd name="T53" fmla="*/ 593 h 1009"/>
                  <a:gd name="T54" fmla="*/ 86 w 627"/>
                  <a:gd name="T55" fmla="*/ 593 h 1009"/>
                  <a:gd name="T56" fmla="*/ 100 w 627"/>
                  <a:gd name="T57" fmla="*/ 607 h 1009"/>
                  <a:gd name="T58" fmla="*/ 100 w 627"/>
                  <a:gd name="T59" fmla="*/ 649 h 1009"/>
                  <a:gd name="T60" fmla="*/ 86 w 627"/>
                  <a:gd name="T61" fmla="*/ 649 h 1009"/>
                  <a:gd name="T62" fmla="*/ 86 w 627"/>
                  <a:gd name="T63" fmla="*/ 691 h 1009"/>
                  <a:gd name="T64" fmla="*/ 113 w 627"/>
                  <a:gd name="T65" fmla="*/ 731 h 1009"/>
                  <a:gd name="T66" fmla="*/ 129 w 627"/>
                  <a:gd name="T67" fmla="*/ 939 h 1009"/>
                  <a:gd name="T68" fmla="*/ 199 w 627"/>
                  <a:gd name="T69" fmla="*/ 953 h 1009"/>
                  <a:gd name="T70" fmla="*/ 256 w 627"/>
                  <a:gd name="T71" fmla="*/ 1008 h 1009"/>
                  <a:gd name="T72" fmla="*/ 285 w 627"/>
                  <a:gd name="T73" fmla="*/ 1008 h 1009"/>
                  <a:gd name="T74" fmla="*/ 313 w 627"/>
                  <a:gd name="T75" fmla="*/ 1022 h 1009"/>
                  <a:gd name="T76" fmla="*/ 299 w 627"/>
                  <a:gd name="T77" fmla="*/ 1035 h 1009"/>
                  <a:gd name="T78" fmla="*/ 299 w 627"/>
                  <a:gd name="T79" fmla="*/ 1062 h 1009"/>
                  <a:gd name="T80" fmla="*/ 328 w 627"/>
                  <a:gd name="T81" fmla="*/ 1062 h 1009"/>
                  <a:gd name="T82" fmla="*/ 369 w 627"/>
                  <a:gd name="T83" fmla="*/ 1118 h 1009"/>
                  <a:gd name="T84" fmla="*/ 384 w 627"/>
                  <a:gd name="T85" fmla="*/ 1215 h 1009"/>
                  <a:gd name="T86" fmla="*/ 611 w 627"/>
                  <a:gd name="T87" fmla="*/ 1242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27" h="1009">
                    <a:moveTo>
                      <a:pt x="528" y="1009"/>
                    </a:moveTo>
                    <a:lnTo>
                      <a:pt x="565" y="1009"/>
                    </a:lnTo>
                    <a:lnTo>
                      <a:pt x="577" y="987"/>
                    </a:lnTo>
                    <a:lnTo>
                      <a:pt x="553" y="976"/>
                    </a:lnTo>
                    <a:lnTo>
                      <a:pt x="553" y="953"/>
                    </a:lnTo>
                    <a:lnTo>
                      <a:pt x="577" y="908"/>
                    </a:lnTo>
                    <a:lnTo>
                      <a:pt x="627" y="886"/>
                    </a:lnTo>
                    <a:lnTo>
                      <a:pt x="590" y="796"/>
                    </a:lnTo>
                    <a:lnTo>
                      <a:pt x="283" y="348"/>
                    </a:lnTo>
                    <a:lnTo>
                      <a:pt x="344" y="78"/>
                    </a:lnTo>
                    <a:lnTo>
                      <a:pt x="49" y="0"/>
                    </a:lnTo>
                    <a:lnTo>
                      <a:pt x="49" y="67"/>
                    </a:lnTo>
                    <a:lnTo>
                      <a:pt x="25" y="90"/>
                    </a:lnTo>
                    <a:lnTo>
                      <a:pt x="25" y="123"/>
                    </a:lnTo>
                    <a:lnTo>
                      <a:pt x="0" y="123"/>
                    </a:lnTo>
                    <a:lnTo>
                      <a:pt x="0" y="168"/>
                    </a:lnTo>
                    <a:lnTo>
                      <a:pt x="12" y="179"/>
                    </a:lnTo>
                    <a:lnTo>
                      <a:pt x="12" y="303"/>
                    </a:lnTo>
                    <a:lnTo>
                      <a:pt x="37" y="325"/>
                    </a:lnTo>
                    <a:lnTo>
                      <a:pt x="37" y="370"/>
                    </a:lnTo>
                    <a:lnTo>
                      <a:pt x="61" y="404"/>
                    </a:lnTo>
                    <a:lnTo>
                      <a:pt x="74" y="381"/>
                    </a:lnTo>
                    <a:lnTo>
                      <a:pt x="86" y="392"/>
                    </a:lnTo>
                    <a:lnTo>
                      <a:pt x="98" y="437"/>
                    </a:lnTo>
                    <a:lnTo>
                      <a:pt x="86" y="448"/>
                    </a:lnTo>
                    <a:lnTo>
                      <a:pt x="61" y="426"/>
                    </a:lnTo>
                    <a:lnTo>
                      <a:pt x="61" y="482"/>
                    </a:lnTo>
                    <a:lnTo>
                      <a:pt x="74" y="482"/>
                    </a:lnTo>
                    <a:lnTo>
                      <a:pt x="86" y="493"/>
                    </a:lnTo>
                    <a:lnTo>
                      <a:pt x="86" y="527"/>
                    </a:lnTo>
                    <a:lnTo>
                      <a:pt x="74" y="527"/>
                    </a:lnTo>
                    <a:lnTo>
                      <a:pt x="74" y="561"/>
                    </a:lnTo>
                    <a:lnTo>
                      <a:pt x="98" y="594"/>
                    </a:lnTo>
                    <a:lnTo>
                      <a:pt x="111" y="763"/>
                    </a:lnTo>
                    <a:lnTo>
                      <a:pt x="172" y="774"/>
                    </a:lnTo>
                    <a:lnTo>
                      <a:pt x="221" y="819"/>
                    </a:lnTo>
                    <a:lnTo>
                      <a:pt x="246" y="819"/>
                    </a:lnTo>
                    <a:lnTo>
                      <a:pt x="270" y="830"/>
                    </a:lnTo>
                    <a:lnTo>
                      <a:pt x="258" y="841"/>
                    </a:lnTo>
                    <a:lnTo>
                      <a:pt x="258" y="863"/>
                    </a:lnTo>
                    <a:lnTo>
                      <a:pt x="283" y="863"/>
                    </a:lnTo>
                    <a:lnTo>
                      <a:pt x="319" y="908"/>
                    </a:lnTo>
                    <a:lnTo>
                      <a:pt x="332" y="987"/>
                    </a:lnTo>
                    <a:lnTo>
                      <a:pt x="528" y="1009"/>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24" name="Freeform 55"/>
              <p:cNvSpPr>
                <a:spLocks/>
              </p:cNvSpPr>
              <p:nvPr/>
            </p:nvSpPr>
            <p:spPr bwMode="auto">
              <a:xfrm>
                <a:off x="1230" y="796"/>
                <a:ext cx="542" cy="857"/>
              </a:xfrm>
              <a:custGeom>
                <a:avLst/>
                <a:gdLst>
                  <a:gd name="T0" fmla="*/ 243 w 467"/>
                  <a:gd name="T1" fmla="*/ 15 h 696"/>
                  <a:gd name="T2" fmla="*/ 229 w 467"/>
                  <a:gd name="T3" fmla="*/ 180 h 696"/>
                  <a:gd name="T4" fmla="*/ 313 w 467"/>
                  <a:gd name="T5" fmla="*/ 304 h 696"/>
                  <a:gd name="T6" fmla="*/ 272 w 467"/>
                  <a:gd name="T7" fmla="*/ 429 h 696"/>
                  <a:gd name="T8" fmla="*/ 342 w 467"/>
                  <a:gd name="T9" fmla="*/ 415 h 696"/>
                  <a:gd name="T10" fmla="*/ 356 w 467"/>
                  <a:gd name="T11" fmla="*/ 511 h 696"/>
                  <a:gd name="T12" fmla="*/ 385 w 467"/>
                  <a:gd name="T13" fmla="*/ 526 h 696"/>
                  <a:gd name="T14" fmla="*/ 385 w 467"/>
                  <a:gd name="T15" fmla="*/ 566 h 696"/>
                  <a:gd name="T16" fmla="*/ 542 w 467"/>
                  <a:gd name="T17" fmla="*/ 566 h 696"/>
                  <a:gd name="T18" fmla="*/ 499 w 467"/>
                  <a:gd name="T19" fmla="*/ 857 h 696"/>
                  <a:gd name="T20" fmla="*/ 243 w 467"/>
                  <a:gd name="T21" fmla="*/ 815 h 696"/>
                  <a:gd name="T22" fmla="*/ 0 w 467"/>
                  <a:gd name="T23" fmla="*/ 760 h 696"/>
                  <a:gd name="T24" fmla="*/ 43 w 467"/>
                  <a:gd name="T25" fmla="*/ 566 h 696"/>
                  <a:gd name="T26" fmla="*/ 57 w 467"/>
                  <a:gd name="T27" fmla="*/ 539 h 696"/>
                  <a:gd name="T28" fmla="*/ 43 w 467"/>
                  <a:gd name="T29" fmla="*/ 484 h 696"/>
                  <a:gd name="T30" fmla="*/ 129 w 467"/>
                  <a:gd name="T31" fmla="*/ 373 h 696"/>
                  <a:gd name="T32" fmla="*/ 100 w 467"/>
                  <a:gd name="T33" fmla="*/ 304 h 696"/>
                  <a:gd name="T34" fmla="*/ 157 w 467"/>
                  <a:gd name="T35" fmla="*/ 0 h 696"/>
                  <a:gd name="T36" fmla="*/ 243 w 467"/>
                  <a:gd name="T37" fmla="*/ 15 h 6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67" h="696">
                    <a:moveTo>
                      <a:pt x="209" y="12"/>
                    </a:moveTo>
                    <a:lnTo>
                      <a:pt x="197" y="146"/>
                    </a:lnTo>
                    <a:lnTo>
                      <a:pt x="270" y="247"/>
                    </a:lnTo>
                    <a:lnTo>
                      <a:pt x="234" y="348"/>
                    </a:lnTo>
                    <a:lnTo>
                      <a:pt x="295" y="337"/>
                    </a:lnTo>
                    <a:lnTo>
                      <a:pt x="307" y="415"/>
                    </a:lnTo>
                    <a:lnTo>
                      <a:pt x="332" y="427"/>
                    </a:lnTo>
                    <a:lnTo>
                      <a:pt x="332" y="460"/>
                    </a:lnTo>
                    <a:lnTo>
                      <a:pt x="467" y="460"/>
                    </a:lnTo>
                    <a:lnTo>
                      <a:pt x="430" y="696"/>
                    </a:lnTo>
                    <a:lnTo>
                      <a:pt x="209" y="662"/>
                    </a:lnTo>
                    <a:lnTo>
                      <a:pt x="0" y="617"/>
                    </a:lnTo>
                    <a:lnTo>
                      <a:pt x="37" y="460"/>
                    </a:lnTo>
                    <a:lnTo>
                      <a:pt x="49" y="438"/>
                    </a:lnTo>
                    <a:lnTo>
                      <a:pt x="37" y="393"/>
                    </a:lnTo>
                    <a:lnTo>
                      <a:pt x="111" y="303"/>
                    </a:lnTo>
                    <a:lnTo>
                      <a:pt x="86" y="247"/>
                    </a:lnTo>
                    <a:lnTo>
                      <a:pt x="135" y="0"/>
                    </a:lnTo>
                    <a:lnTo>
                      <a:pt x="209" y="12"/>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25" name="Freeform 56"/>
              <p:cNvSpPr>
                <a:spLocks/>
              </p:cNvSpPr>
              <p:nvPr/>
            </p:nvSpPr>
            <p:spPr bwMode="auto">
              <a:xfrm>
                <a:off x="632" y="962"/>
                <a:ext cx="727" cy="593"/>
              </a:xfrm>
              <a:custGeom>
                <a:avLst/>
                <a:gdLst>
                  <a:gd name="T0" fmla="*/ 598 w 627"/>
                  <a:gd name="T1" fmla="*/ 593 h 482"/>
                  <a:gd name="T2" fmla="*/ 342 w 627"/>
                  <a:gd name="T3" fmla="*/ 524 h 482"/>
                  <a:gd name="T4" fmla="*/ 0 w 627"/>
                  <a:gd name="T5" fmla="*/ 428 h 482"/>
                  <a:gd name="T6" fmla="*/ 100 w 627"/>
                  <a:gd name="T7" fmla="*/ 235 h 482"/>
                  <a:gd name="T8" fmla="*/ 186 w 627"/>
                  <a:gd name="T9" fmla="*/ 0 h 482"/>
                  <a:gd name="T10" fmla="*/ 242 w 627"/>
                  <a:gd name="T11" fmla="*/ 14 h 482"/>
                  <a:gd name="T12" fmla="*/ 242 w 627"/>
                  <a:gd name="T13" fmla="*/ 82 h 482"/>
                  <a:gd name="T14" fmla="*/ 342 w 627"/>
                  <a:gd name="T15" fmla="*/ 82 h 482"/>
                  <a:gd name="T16" fmla="*/ 371 w 627"/>
                  <a:gd name="T17" fmla="*/ 111 h 482"/>
                  <a:gd name="T18" fmla="*/ 598 w 627"/>
                  <a:gd name="T19" fmla="*/ 111 h 482"/>
                  <a:gd name="T20" fmla="*/ 698 w 627"/>
                  <a:gd name="T21" fmla="*/ 138 h 482"/>
                  <a:gd name="T22" fmla="*/ 727 w 627"/>
                  <a:gd name="T23" fmla="*/ 207 h 482"/>
                  <a:gd name="T24" fmla="*/ 641 w 627"/>
                  <a:gd name="T25" fmla="*/ 317 h 482"/>
                  <a:gd name="T26" fmla="*/ 655 w 627"/>
                  <a:gd name="T27" fmla="*/ 373 h 482"/>
                  <a:gd name="T28" fmla="*/ 641 w 627"/>
                  <a:gd name="T29" fmla="*/ 400 h 482"/>
                  <a:gd name="T30" fmla="*/ 598 w 627"/>
                  <a:gd name="T31" fmla="*/ 593 h 4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7" h="482">
                    <a:moveTo>
                      <a:pt x="516" y="482"/>
                    </a:moveTo>
                    <a:lnTo>
                      <a:pt x="295" y="426"/>
                    </a:lnTo>
                    <a:lnTo>
                      <a:pt x="0" y="348"/>
                    </a:lnTo>
                    <a:lnTo>
                      <a:pt x="86" y="191"/>
                    </a:lnTo>
                    <a:lnTo>
                      <a:pt x="160" y="0"/>
                    </a:lnTo>
                    <a:lnTo>
                      <a:pt x="209" y="11"/>
                    </a:lnTo>
                    <a:lnTo>
                      <a:pt x="209" y="67"/>
                    </a:lnTo>
                    <a:lnTo>
                      <a:pt x="295" y="67"/>
                    </a:lnTo>
                    <a:lnTo>
                      <a:pt x="320" y="90"/>
                    </a:lnTo>
                    <a:lnTo>
                      <a:pt x="516" y="90"/>
                    </a:lnTo>
                    <a:lnTo>
                      <a:pt x="602" y="112"/>
                    </a:lnTo>
                    <a:lnTo>
                      <a:pt x="627" y="168"/>
                    </a:lnTo>
                    <a:lnTo>
                      <a:pt x="553" y="258"/>
                    </a:lnTo>
                    <a:lnTo>
                      <a:pt x="565" y="303"/>
                    </a:lnTo>
                    <a:lnTo>
                      <a:pt x="553" y="325"/>
                    </a:lnTo>
                    <a:lnTo>
                      <a:pt x="516" y="482"/>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26" name="Freeform 57"/>
              <p:cNvSpPr>
                <a:spLocks/>
              </p:cNvSpPr>
              <p:nvPr/>
            </p:nvSpPr>
            <p:spPr bwMode="auto">
              <a:xfrm>
                <a:off x="4775" y="1928"/>
                <a:ext cx="28" cy="28"/>
              </a:xfrm>
              <a:custGeom>
                <a:avLst/>
                <a:gdLst>
                  <a:gd name="T0" fmla="*/ 0 w 25"/>
                  <a:gd name="T1" fmla="*/ 13 h 23"/>
                  <a:gd name="T2" fmla="*/ 13 w 25"/>
                  <a:gd name="T3" fmla="*/ 0 h 23"/>
                  <a:gd name="T4" fmla="*/ 28 w 25"/>
                  <a:gd name="T5" fmla="*/ 13 h 23"/>
                  <a:gd name="T6" fmla="*/ 13 w 25"/>
                  <a:gd name="T7" fmla="*/ 28 h 23"/>
                  <a:gd name="T8" fmla="*/ 0 w 25"/>
                  <a:gd name="T9" fmla="*/ 1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11"/>
                    </a:moveTo>
                    <a:lnTo>
                      <a:pt x="12" y="0"/>
                    </a:lnTo>
                    <a:lnTo>
                      <a:pt x="25" y="11"/>
                    </a:lnTo>
                    <a:lnTo>
                      <a:pt x="12" y="23"/>
                    </a:lnTo>
                    <a:lnTo>
                      <a:pt x="0" y="11"/>
                    </a:lnTo>
                    <a:close/>
                  </a:path>
                </a:pathLst>
              </a:custGeom>
              <a:grp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grpSp>
            <p:nvGrpSpPr>
              <p:cNvPr id="9327" name="Group 58"/>
              <p:cNvGrpSpPr>
                <a:grpSpLocks/>
              </p:cNvGrpSpPr>
              <p:nvPr/>
            </p:nvGrpSpPr>
            <p:grpSpPr bwMode="auto">
              <a:xfrm>
                <a:off x="4233" y="1901"/>
                <a:ext cx="740" cy="400"/>
                <a:chOff x="3965" y="2188"/>
                <a:chExt cx="639" cy="325"/>
              </a:xfrm>
              <a:grpFill/>
            </p:grpSpPr>
            <p:sp>
              <p:nvSpPr>
                <p:cNvPr id="9334" name="Freeform 59"/>
                <p:cNvSpPr>
                  <a:spLocks/>
                </p:cNvSpPr>
                <p:nvPr/>
              </p:nvSpPr>
              <p:spPr bwMode="auto">
                <a:xfrm>
                  <a:off x="3965" y="2188"/>
                  <a:ext cx="627" cy="325"/>
                </a:xfrm>
                <a:custGeom>
                  <a:avLst/>
                  <a:gdLst>
                    <a:gd name="T0" fmla="*/ 111 w 627"/>
                    <a:gd name="T1" fmla="*/ 235 h 325"/>
                    <a:gd name="T2" fmla="*/ 123 w 627"/>
                    <a:gd name="T3" fmla="*/ 247 h 325"/>
                    <a:gd name="T4" fmla="*/ 172 w 627"/>
                    <a:gd name="T5" fmla="*/ 247 h 325"/>
                    <a:gd name="T6" fmla="*/ 246 w 627"/>
                    <a:gd name="T7" fmla="*/ 213 h 325"/>
                    <a:gd name="T8" fmla="*/ 283 w 627"/>
                    <a:gd name="T9" fmla="*/ 112 h 325"/>
                    <a:gd name="T10" fmla="*/ 393 w 627"/>
                    <a:gd name="T11" fmla="*/ 11 h 325"/>
                    <a:gd name="T12" fmla="*/ 418 w 627"/>
                    <a:gd name="T13" fmla="*/ 22 h 325"/>
                    <a:gd name="T14" fmla="*/ 430 w 627"/>
                    <a:gd name="T15" fmla="*/ 0 h 325"/>
                    <a:gd name="T16" fmla="*/ 467 w 627"/>
                    <a:gd name="T17" fmla="*/ 33 h 325"/>
                    <a:gd name="T18" fmla="*/ 479 w 627"/>
                    <a:gd name="T19" fmla="*/ 56 h 325"/>
                    <a:gd name="T20" fmla="*/ 467 w 627"/>
                    <a:gd name="T21" fmla="*/ 78 h 325"/>
                    <a:gd name="T22" fmla="*/ 553 w 627"/>
                    <a:gd name="T23" fmla="*/ 101 h 325"/>
                    <a:gd name="T24" fmla="*/ 565 w 627"/>
                    <a:gd name="T25" fmla="*/ 191 h 325"/>
                    <a:gd name="T26" fmla="*/ 627 w 627"/>
                    <a:gd name="T27" fmla="*/ 224 h 325"/>
                    <a:gd name="T28" fmla="*/ 418 w 627"/>
                    <a:gd name="T29" fmla="*/ 269 h 325"/>
                    <a:gd name="T30" fmla="*/ 148 w 627"/>
                    <a:gd name="T31" fmla="*/ 314 h 325"/>
                    <a:gd name="T32" fmla="*/ 0 w 627"/>
                    <a:gd name="T33" fmla="*/ 325 h 325"/>
                    <a:gd name="T34" fmla="*/ 111 w 627"/>
                    <a:gd name="T35" fmla="*/ 235 h 3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27" h="325">
                      <a:moveTo>
                        <a:pt x="111" y="235"/>
                      </a:moveTo>
                      <a:lnTo>
                        <a:pt x="123" y="247"/>
                      </a:lnTo>
                      <a:lnTo>
                        <a:pt x="172" y="247"/>
                      </a:lnTo>
                      <a:lnTo>
                        <a:pt x="246" y="213"/>
                      </a:lnTo>
                      <a:lnTo>
                        <a:pt x="283" y="112"/>
                      </a:lnTo>
                      <a:lnTo>
                        <a:pt x="393" y="11"/>
                      </a:lnTo>
                      <a:lnTo>
                        <a:pt x="418" y="22"/>
                      </a:lnTo>
                      <a:lnTo>
                        <a:pt x="430" y="0"/>
                      </a:lnTo>
                      <a:lnTo>
                        <a:pt x="467" y="33"/>
                      </a:lnTo>
                      <a:lnTo>
                        <a:pt x="479" y="56"/>
                      </a:lnTo>
                      <a:lnTo>
                        <a:pt x="467" y="78"/>
                      </a:lnTo>
                      <a:lnTo>
                        <a:pt x="553" y="101"/>
                      </a:lnTo>
                      <a:lnTo>
                        <a:pt x="565" y="191"/>
                      </a:lnTo>
                      <a:lnTo>
                        <a:pt x="627" y="224"/>
                      </a:lnTo>
                      <a:lnTo>
                        <a:pt x="418" y="269"/>
                      </a:lnTo>
                      <a:lnTo>
                        <a:pt x="148" y="314"/>
                      </a:lnTo>
                      <a:lnTo>
                        <a:pt x="0" y="325"/>
                      </a:lnTo>
                      <a:lnTo>
                        <a:pt x="111" y="235"/>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35" name="Freeform 60"/>
                <p:cNvSpPr>
                  <a:spLocks/>
                </p:cNvSpPr>
                <p:nvPr/>
              </p:nvSpPr>
              <p:spPr bwMode="auto">
                <a:xfrm>
                  <a:off x="4567" y="2300"/>
                  <a:ext cx="37" cy="90"/>
                </a:xfrm>
                <a:custGeom>
                  <a:avLst/>
                  <a:gdLst>
                    <a:gd name="T0" fmla="*/ 13 w 37"/>
                    <a:gd name="T1" fmla="*/ 0 h 90"/>
                    <a:gd name="T2" fmla="*/ 0 w 37"/>
                    <a:gd name="T3" fmla="*/ 64 h 90"/>
                    <a:gd name="T4" fmla="*/ 9 w 37"/>
                    <a:gd name="T5" fmla="*/ 90 h 90"/>
                    <a:gd name="T6" fmla="*/ 29 w 37"/>
                    <a:gd name="T7" fmla="*/ 56 h 90"/>
                    <a:gd name="T8" fmla="*/ 37 w 37"/>
                    <a:gd name="T9" fmla="*/ 0 h 90"/>
                    <a:gd name="T10" fmla="*/ 13 w 37"/>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90">
                      <a:moveTo>
                        <a:pt x="13" y="0"/>
                      </a:moveTo>
                      <a:lnTo>
                        <a:pt x="0" y="64"/>
                      </a:lnTo>
                      <a:lnTo>
                        <a:pt x="9" y="90"/>
                      </a:lnTo>
                      <a:lnTo>
                        <a:pt x="29" y="56"/>
                      </a:lnTo>
                      <a:lnTo>
                        <a:pt x="37" y="0"/>
                      </a:lnTo>
                      <a:lnTo>
                        <a:pt x="13" y="0"/>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grpSp>
          <p:grpSp>
            <p:nvGrpSpPr>
              <p:cNvPr id="9328" name="Group 61"/>
              <p:cNvGrpSpPr>
                <a:grpSpLocks/>
              </p:cNvGrpSpPr>
              <p:nvPr/>
            </p:nvGrpSpPr>
            <p:grpSpPr bwMode="auto">
              <a:xfrm>
                <a:off x="528" y="3292"/>
                <a:ext cx="298" cy="189"/>
                <a:chOff x="1402" y="3407"/>
                <a:chExt cx="258" cy="153"/>
              </a:xfrm>
              <a:grpFill/>
            </p:grpSpPr>
            <p:sp>
              <p:nvSpPr>
                <p:cNvPr id="9329" name="Freeform 62"/>
                <p:cNvSpPr>
                  <a:spLocks/>
                </p:cNvSpPr>
                <p:nvPr/>
              </p:nvSpPr>
              <p:spPr bwMode="auto">
                <a:xfrm>
                  <a:off x="1598" y="3504"/>
                  <a:ext cx="62" cy="56"/>
                </a:xfrm>
                <a:custGeom>
                  <a:avLst/>
                  <a:gdLst>
                    <a:gd name="T0" fmla="*/ 0 w 62"/>
                    <a:gd name="T1" fmla="*/ 41 h 56"/>
                    <a:gd name="T2" fmla="*/ 0 w 62"/>
                    <a:gd name="T3" fmla="*/ 45 h 56"/>
                    <a:gd name="T4" fmla="*/ 4 w 62"/>
                    <a:gd name="T5" fmla="*/ 52 h 56"/>
                    <a:gd name="T6" fmla="*/ 13 w 62"/>
                    <a:gd name="T7" fmla="*/ 56 h 56"/>
                    <a:gd name="T8" fmla="*/ 21 w 62"/>
                    <a:gd name="T9" fmla="*/ 56 h 56"/>
                    <a:gd name="T10" fmla="*/ 29 w 62"/>
                    <a:gd name="T11" fmla="*/ 52 h 56"/>
                    <a:gd name="T12" fmla="*/ 37 w 62"/>
                    <a:gd name="T13" fmla="*/ 52 h 56"/>
                    <a:gd name="T14" fmla="*/ 50 w 62"/>
                    <a:gd name="T15" fmla="*/ 49 h 56"/>
                    <a:gd name="T16" fmla="*/ 58 w 62"/>
                    <a:gd name="T17" fmla="*/ 45 h 56"/>
                    <a:gd name="T18" fmla="*/ 62 w 62"/>
                    <a:gd name="T19" fmla="*/ 41 h 56"/>
                    <a:gd name="T20" fmla="*/ 62 w 62"/>
                    <a:gd name="T21" fmla="*/ 37 h 56"/>
                    <a:gd name="T22" fmla="*/ 62 w 62"/>
                    <a:gd name="T23" fmla="*/ 34 h 56"/>
                    <a:gd name="T24" fmla="*/ 58 w 62"/>
                    <a:gd name="T25" fmla="*/ 30 h 56"/>
                    <a:gd name="T26" fmla="*/ 50 w 62"/>
                    <a:gd name="T27" fmla="*/ 22 h 56"/>
                    <a:gd name="T28" fmla="*/ 37 w 62"/>
                    <a:gd name="T29" fmla="*/ 11 h 56"/>
                    <a:gd name="T30" fmla="*/ 29 w 62"/>
                    <a:gd name="T31" fmla="*/ 7 h 56"/>
                    <a:gd name="T32" fmla="*/ 21 w 62"/>
                    <a:gd name="T33" fmla="*/ 4 h 56"/>
                    <a:gd name="T34" fmla="*/ 13 w 62"/>
                    <a:gd name="T35" fmla="*/ 0 h 56"/>
                    <a:gd name="T36" fmla="*/ 4 w 62"/>
                    <a:gd name="T37" fmla="*/ 0 h 56"/>
                    <a:gd name="T38" fmla="*/ 0 w 62"/>
                    <a:gd name="T39" fmla="*/ 4 h 56"/>
                    <a:gd name="T40" fmla="*/ 0 w 62"/>
                    <a:gd name="T41" fmla="*/ 7 h 56"/>
                    <a:gd name="T42" fmla="*/ 0 w 62"/>
                    <a:gd name="T43" fmla="*/ 19 h 56"/>
                    <a:gd name="T44" fmla="*/ 0 w 62"/>
                    <a:gd name="T45" fmla="*/ 34 h 56"/>
                    <a:gd name="T46" fmla="*/ 0 w 62"/>
                    <a:gd name="T47" fmla="*/ 41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2" h="56">
                      <a:moveTo>
                        <a:pt x="0" y="41"/>
                      </a:moveTo>
                      <a:lnTo>
                        <a:pt x="0" y="45"/>
                      </a:lnTo>
                      <a:lnTo>
                        <a:pt x="4" y="52"/>
                      </a:lnTo>
                      <a:lnTo>
                        <a:pt x="13" y="56"/>
                      </a:lnTo>
                      <a:lnTo>
                        <a:pt x="21" y="56"/>
                      </a:lnTo>
                      <a:lnTo>
                        <a:pt x="29" y="52"/>
                      </a:lnTo>
                      <a:lnTo>
                        <a:pt x="37" y="52"/>
                      </a:lnTo>
                      <a:lnTo>
                        <a:pt x="50" y="49"/>
                      </a:lnTo>
                      <a:lnTo>
                        <a:pt x="58" y="45"/>
                      </a:lnTo>
                      <a:lnTo>
                        <a:pt x="62" y="41"/>
                      </a:lnTo>
                      <a:lnTo>
                        <a:pt x="62" y="37"/>
                      </a:lnTo>
                      <a:lnTo>
                        <a:pt x="62" y="34"/>
                      </a:lnTo>
                      <a:lnTo>
                        <a:pt x="58" y="30"/>
                      </a:lnTo>
                      <a:lnTo>
                        <a:pt x="50" y="22"/>
                      </a:lnTo>
                      <a:lnTo>
                        <a:pt x="37" y="11"/>
                      </a:lnTo>
                      <a:lnTo>
                        <a:pt x="29" y="7"/>
                      </a:lnTo>
                      <a:lnTo>
                        <a:pt x="21" y="4"/>
                      </a:lnTo>
                      <a:lnTo>
                        <a:pt x="13" y="0"/>
                      </a:lnTo>
                      <a:lnTo>
                        <a:pt x="4" y="0"/>
                      </a:lnTo>
                      <a:lnTo>
                        <a:pt x="0" y="4"/>
                      </a:lnTo>
                      <a:lnTo>
                        <a:pt x="0" y="7"/>
                      </a:lnTo>
                      <a:lnTo>
                        <a:pt x="0" y="19"/>
                      </a:lnTo>
                      <a:lnTo>
                        <a:pt x="0" y="34"/>
                      </a:lnTo>
                      <a:lnTo>
                        <a:pt x="0" y="41"/>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30" name="Freeform 63"/>
                <p:cNvSpPr>
                  <a:spLocks/>
                </p:cNvSpPr>
                <p:nvPr/>
              </p:nvSpPr>
              <p:spPr bwMode="auto">
                <a:xfrm>
                  <a:off x="1545" y="3452"/>
                  <a:ext cx="53" cy="33"/>
                </a:xfrm>
                <a:custGeom>
                  <a:avLst/>
                  <a:gdLst>
                    <a:gd name="T0" fmla="*/ 12 w 53"/>
                    <a:gd name="T1" fmla="*/ 26 h 33"/>
                    <a:gd name="T2" fmla="*/ 21 w 53"/>
                    <a:gd name="T3" fmla="*/ 30 h 33"/>
                    <a:gd name="T4" fmla="*/ 29 w 53"/>
                    <a:gd name="T5" fmla="*/ 33 h 33"/>
                    <a:gd name="T6" fmla="*/ 37 w 53"/>
                    <a:gd name="T7" fmla="*/ 33 h 33"/>
                    <a:gd name="T8" fmla="*/ 41 w 53"/>
                    <a:gd name="T9" fmla="*/ 33 h 33"/>
                    <a:gd name="T10" fmla="*/ 45 w 53"/>
                    <a:gd name="T11" fmla="*/ 30 h 33"/>
                    <a:gd name="T12" fmla="*/ 53 w 53"/>
                    <a:gd name="T13" fmla="*/ 26 h 33"/>
                    <a:gd name="T14" fmla="*/ 49 w 53"/>
                    <a:gd name="T15" fmla="*/ 22 h 33"/>
                    <a:gd name="T16" fmla="*/ 45 w 53"/>
                    <a:gd name="T17" fmla="*/ 18 h 33"/>
                    <a:gd name="T18" fmla="*/ 41 w 53"/>
                    <a:gd name="T19" fmla="*/ 18 h 33"/>
                    <a:gd name="T20" fmla="*/ 29 w 53"/>
                    <a:gd name="T21" fmla="*/ 11 h 33"/>
                    <a:gd name="T22" fmla="*/ 21 w 53"/>
                    <a:gd name="T23" fmla="*/ 3 h 33"/>
                    <a:gd name="T24" fmla="*/ 17 w 53"/>
                    <a:gd name="T25" fmla="*/ 0 h 33"/>
                    <a:gd name="T26" fmla="*/ 12 w 53"/>
                    <a:gd name="T27" fmla="*/ 0 h 33"/>
                    <a:gd name="T28" fmla="*/ 8 w 53"/>
                    <a:gd name="T29" fmla="*/ 0 h 33"/>
                    <a:gd name="T30" fmla="*/ 4 w 53"/>
                    <a:gd name="T31" fmla="*/ 0 h 33"/>
                    <a:gd name="T32" fmla="*/ 0 w 53"/>
                    <a:gd name="T33" fmla="*/ 3 h 33"/>
                    <a:gd name="T34" fmla="*/ 0 w 53"/>
                    <a:gd name="T35" fmla="*/ 15 h 33"/>
                    <a:gd name="T36" fmla="*/ 4 w 53"/>
                    <a:gd name="T37" fmla="*/ 18 h 33"/>
                    <a:gd name="T38" fmla="*/ 8 w 53"/>
                    <a:gd name="T39" fmla="*/ 22 h 33"/>
                    <a:gd name="T40" fmla="*/ 12 w 53"/>
                    <a:gd name="T41" fmla="*/ 26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33">
                      <a:moveTo>
                        <a:pt x="12" y="26"/>
                      </a:moveTo>
                      <a:lnTo>
                        <a:pt x="21" y="30"/>
                      </a:lnTo>
                      <a:lnTo>
                        <a:pt x="29" y="33"/>
                      </a:lnTo>
                      <a:lnTo>
                        <a:pt x="37" y="33"/>
                      </a:lnTo>
                      <a:lnTo>
                        <a:pt x="41" y="33"/>
                      </a:lnTo>
                      <a:lnTo>
                        <a:pt x="45" y="30"/>
                      </a:lnTo>
                      <a:lnTo>
                        <a:pt x="53" y="26"/>
                      </a:lnTo>
                      <a:lnTo>
                        <a:pt x="49" y="22"/>
                      </a:lnTo>
                      <a:lnTo>
                        <a:pt x="45" y="18"/>
                      </a:lnTo>
                      <a:lnTo>
                        <a:pt x="41" y="18"/>
                      </a:lnTo>
                      <a:lnTo>
                        <a:pt x="29" y="11"/>
                      </a:lnTo>
                      <a:lnTo>
                        <a:pt x="21" y="3"/>
                      </a:lnTo>
                      <a:lnTo>
                        <a:pt x="17" y="0"/>
                      </a:lnTo>
                      <a:lnTo>
                        <a:pt x="12" y="0"/>
                      </a:lnTo>
                      <a:lnTo>
                        <a:pt x="8" y="0"/>
                      </a:lnTo>
                      <a:lnTo>
                        <a:pt x="4" y="0"/>
                      </a:lnTo>
                      <a:lnTo>
                        <a:pt x="0" y="3"/>
                      </a:lnTo>
                      <a:lnTo>
                        <a:pt x="0" y="15"/>
                      </a:lnTo>
                      <a:lnTo>
                        <a:pt x="4" y="18"/>
                      </a:lnTo>
                      <a:lnTo>
                        <a:pt x="8" y="22"/>
                      </a:lnTo>
                      <a:lnTo>
                        <a:pt x="12" y="26"/>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31" name="Freeform 64"/>
                <p:cNvSpPr>
                  <a:spLocks/>
                </p:cNvSpPr>
                <p:nvPr/>
              </p:nvSpPr>
              <p:spPr bwMode="auto">
                <a:xfrm>
                  <a:off x="1496" y="3437"/>
                  <a:ext cx="29" cy="15"/>
                </a:xfrm>
                <a:custGeom>
                  <a:avLst/>
                  <a:gdLst>
                    <a:gd name="T0" fmla="*/ 8 w 29"/>
                    <a:gd name="T1" fmla="*/ 11 h 15"/>
                    <a:gd name="T2" fmla="*/ 12 w 29"/>
                    <a:gd name="T3" fmla="*/ 15 h 15"/>
                    <a:gd name="T4" fmla="*/ 16 w 29"/>
                    <a:gd name="T5" fmla="*/ 15 h 15"/>
                    <a:gd name="T6" fmla="*/ 20 w 29"/>
                    <a:gd name="T7" fmla="*/ 15 h 15"/>
                    <a:gd name="T8" fmla="*/ 25 w 29"/>
                    <a:gd name="T9" fmla="*/ 11 h 15"/>
                    <a:gd name="T10" fmla="*/ 29 w 29"/>
                    <a:gd name="T11" fmla="*/ 7 h 15"/>
                    <a:gd name="T12" fmla="*/ 25 w 29"/>
                    <a:gd name="T13" fmla="*/ 3 h 15"/>
                    <a:gd name="T14" fmla="*/ 20 w 29"/>
                    <a:gd name="T15" fmla="*/ 0 h 15"/>
                    <a:gd name="T16" fmla="*/ 16 w 29"/>
                    <a:gd name="T17" fmla="*/ 0 h 15"/>
                    <a:gd name="T18" fmla="*/ 4 w 29"/>
                    <a:gd name="T19" fmla="*/ 0 h 15"/>
                    <a:gd name="T20" fmla="*/ 0 w 29"/>
                    <a:gd name="T21" fmla="*/ 0 h 15"/>
                    <a:gd name="T22" fmla="*/ 0 w 29"/>
                    <a:gd name="T23" fmla="*/ 3 h 15"/>
                    <a:gd name="T24" fmla="*/ 0 w 29"/>
                    <a:gd name="T25" fmla="*/ 7 h 15"/>
                    <a:gd name="T26" fmla="*/ 8 w 29"/>
                    <a:gd name="T27" fmla="*/ 11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15">
                      <a:moveTo>
                        <a:pt x="8" y="11"/>
                      </a:moveTo>
                      <a:lnTo>
                        <a:pt x="12" y="15"/>
                      </a:lnTo>
                      <a:lnTo>
                        <a:pt x="16" y="15"/>
                      </a:lnTo>
                      <a:lnTo>
                        <a:pt x="20" y="15"/>
                      </a:lnTo>
                      <a:lnTo>
                        <a:pt x="25" y="11"/>
                      </a:lnTo>
                      <a:lnTo>
                        <a:pt x="29" y="7"/>
                      </a:lnTo>
                      <a:lnTo>
                        <a:pt x="25" y="3"/>
                      </a:lnTo>
                      <a:lnTo>
                        <a:pt x="20" y="0"/>
                      </a:lnTo>
                      <a:lnTo>
                        <a:pt x="16" y="0"/>
                      </a:lnTo>
                      <a:lnTo>
                        <a:pt x="4" y="0"/>
                      </a:lnTo>
                      <a:lnTo>
                        <a:pt x="0" y="0"/>
                      </a:lnTo>
                      <a:lnTo>
                        <a:pt x="0" y="3"/>
                      </a:lnTo>
                      <a:lnTo>
                        <a:pt x="0" y="7"/>
                      </a:lnTo>
                      <a:lnTo>
                        <a:pt x="8" y="11"/>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32" name="Freeform 65"/>
                <p:cNvSpPr>
                  <a:spLocks/>
                </p:cNvSpPr>
                <p:nvPr/>
              </p:nvSpPr>
              <p:spPr bwMode="auto">
                <a:xfrm>
                  <a:off x="1430" y="3407"/>
                  <a:ext cx="17" cy="15"/>
                </a:xfrm>
                <a:custGeom>
                  <a:avLst/>
                  <a:gdLst>
                    <a:gd name="T0" fmla="*/ 0 w 17"/>
                    <a:gd name="T1" fmla="*/ 11 h 15"/>
                    <a:gd name="T2" fmla="*/ 5 w 17"/>
                    <a:gd name="T3" fmla="*/ 15 h 15"/>
                    <a:gd name="T4" fmla="*/ 9 w 17"/>
                    <a:gd name="T5" fmla="*/ 15 h 15"/>
                    <a:gd name="T6" fmla="*/ 13 w 17"/>
                    <a:gd name="T7" fmla="*/ 11 h 15"/>
                    <a:gd name="T8" fmla="*/ 17 w 17"/>
                    <a:gd name="T9" fmla="*/ 7 h 15"/>
                    <a:gd name="T10" fmla="*/ 17 w 17"/>
                    <a:gd name="T11" fmla="*/ 3 h 15"/>
                    <a:gd name="T12" fmla="*/ 13 w 17"/>
                    <a:gd name="T13" fmla="*/ 0 h 15"/>
                    <a:gd name="T14" fmla="*/ 5 w 17"/>
                    <a:gd name="T15" fmla="*/ 0 h 15"/>
                    <a:gd name="T16" fmla="*/ 0 w 17"/>
                    <a:gd name="T17" fmla="*/ 0 h 15"/>
                    <a:gd name="T18" fmla="*/ 0 w 17"/>
                    <a:gd name="T19" fmla="*/ 3 h 15"/>
                    <a:gd name="T20" fmla="*/ 0 w 17"/>
                    <a:gd name="T21" fmla="*/ 7 h 15"/>
                    <a:gd name="T22" fmla="*/ 0 w 17"/>
                    <a:gd name="T23" fmla="*/ 11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5">
                      <a:moveTo>
                        <a:pt x="0" y="11"/>
                      </a:moveTo>
                      <a:lnTo>
                        <a:pt x="5" y="15"/>
                      </a:lnTo>
                      <a:lnTo>
                        <a:pt x="9" y="15"/>
                      </a:lnTo>
                      <a:lnTo>
                        <a:pt x="13" y="11"/>
                      </a:lnTo>
                      <a:lnTo>
                        <a:pt x="17" y="7"/>
                      </a:lnTo>
                      <a:lnTo>
                        <a:pt x="17" y="3"/>
                      </a:lnTo>
                      <a:lnTo>
                        <a:pt x="13" y="0"/>
                      </a:lnTo>
                      <a:lnTo>
                        <a:pt x="5" y="0"/>
                      </a:lnTo>
                      <a:lnTo>
                        <a:pt x="0" y="0"/>
                      </a:lnTo>
                      <a:lnTo>
                        <a:pt x="0" y="3"/>
                      </a:lnTo>
                      <a:lnTo>
                        <a:pt x="0" y="7"/>
                      </a:lnTo>
                      <a:lnTo>
                        <a:pt x="0" y="11"/>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sp>
              <p:nvSpPr>
                <p:cNvPr id="9333" name="Freeform 66"/>
                <p:cNvSpPr>
                  <a:spLocks/>
                </p:cNvSpPr>
                <p:nvPr/>
              </p:nvSpPr>
              <p:spPr bwMode="auto">
                <a:xfrm>
                  <a:off x="1402" y="3410"/>
                  <a:ext cx="16" cy="19"/>
                </a:xfrm>
                <a:custGeom>
                  <a:avLst/>
                  <a:gdLst>
                    <a:gd name="T0" fmla="*/ 0 w 16"/>
                    <a:gd name="T1" fmla="*/ 19 h 19"/>
                    <a:gd name="T2" fmla="*/ 8 w 16"/>
                    <a:gd name="T3" fmla="*/ 19 h 19"/>
                    <a:gd name="T4" fmla="*/ 12 w 16"/>
                    <a:gd name="T5" fmla="*/ 12 h 19"/>
                    <a:gd name="T6" fmla="*/ 16 w 16"/>
                    <a:gd name="T7" fmla="*/ 8 h 19"/>
                    <a:gd name="T8" fmla="*/ 16 w 16"/>
                    <a:gd name="T9" fmla="*/ 4 h 19"/>
                    <a:gd name="T10" fmla="*/ 12 w 16"/>
                    <a:gd name="T11" fmla="*/ 0 h 19"/>
                    <a:gd name="T12" fmla="*/ 4 w 16"/>
                    <a:gd name="T13" fmla="*/ 4 h 19"/>
                    <a:gd name="T14" fmla="*/ 0 w 16"/>
                    <a:gd name="T15" fmla="*/ 8 h 19"/>
                    <a:gd name="T16" fmla="*/ 0 w 16"/>
                    <a:gd name="T17" fmla="*/ 12 h 19"/>
                    <a:gd name="T18" fmla="*/ 0 w 16"/>
                    <a:gd name="T19" fmla="*/ 15 h 19"/>
                    <a:gd name="T20" fmla="*/ 0 w 16"/>
                    <a:gd name="T21" fmla="*/ 1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9">
                      <a:moveTo>
                        <a:pt x="0" y="19"/>
                      </a:moveTo>
                      <a:lnTo>
                        <a:pt x="8" y="19"/>
                      </a:lnTo>
                      <a:lnTo>
                        <a:pt x="12" y="12"/>
                      </a:lnTo>
                      <a:lnTo>
                        <a:pt x="16" y="8"/>
                      </a:lnTo>
                      <a:lnTo>
                        <a:pt x="16" y="4"/>
                      </a:lnTo>
                      <a:lnTo>
                        <a:pt x="12" y="0"/>
                      </a:lnTo>
                      <a:lnTo>
                        <a:pt x="4" y="4"/>
                      </a:lnTo>
                      <a:lnTo>
                        <a:pt x="0" y="8"/>
                      </a:lnTo>
                      <a:lnTo>
                        <a:pt x="0" y="12"/>
                      </a:lnTo>
                      <a:lnTo>
                        <a:pt x="0" y="15"/>
                      </a:lnTo>
                      <a:lnTo>
                        <a:pt x="0" y="19"/>
                      </a:lnTo>
                      <a:close/>
                    </a:path>
                  </a:pathLst>
                </a:custGeom>
                <a:solidFill>
                  <a:schemeClr val="accent6">
                    <a:lumMod val="60000"/>
                    <a:lumOff val="40000"/>
                  </a:schemeClr>
                </a:solidFill>
                <a:ln w="19050" cap="flat" cmpd="sng">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US" dirty="0">
                    <a:solidFill>
                      <a:srgbClr val="000000"/>
                    </a:solidFill>
                    <a:latin typeface="Arial" charset="0"/>
                    <a:ea typeface="ＭＳ Ｐゴシック" charset="-128"/>
                  </a:endParaRPr>
                </a:p>
              </p:txBody>
            </p:sp>
          </p:grpSp>
        </p:grpSp>
      </p:grpSp>
      <p:grpSp>
        <p:nvGrpSpPr>
          <p:cNvPr id="1262659" name="Group 67"/>
          <p:cNvGrpSpPr>
            <a:grpSpLocks/>
          </p:cNvGrpSpPr>
          <p:nvPr/>
        </p:nvGrpSpPr>
        <p:grpSpPr bwMode="auto">
          <a:xfrm>
            <a:off x="1905000" y="4800600"/>
            <a:ext cx="6019800" cy="1284288"/>
            <a:chOff x="1200" y="2928"/>
            <a:chExt cx="3792" cy="809"/>
          </a:xfrm>
        </p:grpSpPr>
        <p:grpSp>
          <p:nvGrpSpPr>
            <p:cNvPr id="14394" name="Group 68"/>
            <p:cNvGrpSpPr>
              <a:grpSpLocks/>
            </p:cNvGrpSpPr>
            <p:nvPr/>
          </p:nvGrpSpPr>
          <p:grpSpPr bwMode="auto">
            <a:xfrm>
              <a:off x="4315" y="2928"/>
              <a:ext cx="677" cy="213"/>
              <a:chOff x="4296" y="2928"/>
              <a:chExt cx="677" cy="213"/>
            </a:xfrm>
          </p:grpSpPr>
          <p:sp>
            <p:nvSpPr>
              <p:cNvPr id="14396" name="Text Box 69"/>
              <p:cNvSpPr txBox="1">
                <a:spLocks noChangeArrowheads="1"/>
              </p:cNvSpPr>
              <p:nvPr/>
            </p:nvSpPr>
            <p:spPr bwMode="auto">
              <a:xfrm>
                <a:off x="4296" y="2997"/>
                <a:ext cx="677"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CHI, </a:t>
                </a:r>
                <a:r>
                  <a:rPr lang="en-US" sz="900" dirty="0">
                    <a:solidFill>
                      <a:srgbClr val="000000"/>
                    </a:solidFill>
                    <a:latin typeface="Arial" charset="0"/>
                    <a:ea typeface="ＭＳ Ｐゴシック" charset="-128"/>
                  </a:rPr>
                  <a:t>Orlando, FL</a:t>
                </a:r>
              </a:p>
            </p:txBody>
          </p:sp>
          <p:sp>
            <p:nvSpPr>
              <p:cNvPr id="14397" name="Oval 70"/>
              <p:cNvSpPr>
                <a:spLocks noChangeArrowheads="1"/>
              </p:cNvSpPr>
              <p:nvPr/>
            </p:nvSpPr>
            <p:spPr bwMode="auto">
              <a:xfrm>
                <a:off x="4362" y="2928"/>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grpSp>
        <p:sp>
          <p:nvSpPr>
            <p:cNvPr id="14395" name="Text Box 71"/>
            <p:cNvSpPr txBox="1">
              <a:spLocks noChangeArrowheads="1"/>
            </p:cNvSpPr>
            <p:nvPr/>
          </p:nvSpPr>
          <p:spPr bwMode="auto">
            <a:xfrm>
              <a:off x="1200" y="3564"/>
              <a:ext cx="328" cy="173"/>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srgbClr val="FFFFFF"/>
                  </a:solidFill>
                  <a:latin typeface="Arial" charset="0"/>
                  <a:ea typeface="ＭＳ Ｐゴシック" charset="-128"/>
                </a:rPr>
                <a:t>2006</a:t>
              </a:r>
            </a:p>
          </p:txBody>
        </p:sp>
      </p:grpSp>
      <p:grpSp>
        <p:nvGrpSpPr>
          <p:cNvPr id="1262664" name="Group 72"/>
          <p:cNvGrpSpPr>
            <a:grpSpLocks/>
          </p:cNvGrpSpPr>
          <p:nvPr/>
        </p:nvGrpSpPr>
        <p:grpSpPr bwMode="auto">
          <a:xfrm>
            <a:off x="3048000" y="2514600"/>
            <a:ext cx="6018213" cy="3571875"/>
            <a:chOff x="1920" y="1488"/>
            <a:chExt cx="3791" cy="2250"/>
          </a:xfrm>
        </p:grpSpPr>
        <p:grpSp>
          <p:nvGrpSpPr>
            <p:cNvPr id="14384" name="Group 73"/>
            <p:cNvGrpSpPr>
              <a:grpSpLocks/>
            </p:cNvGrpSpPr>
            <p:nvPr/>
          </p:nvGrpSpPr>
          <p:grpSpPr bwMode="auto">
            <a:xfrm>
              <a:off x="3456" y="2299"/>
              <a:ext cx="718" cy="213"/>
              <a:chOff x="3456" y="2299"/>
              <a:chExt cx="718" cy="213"/>
            </a:xfrm>
          </p:grpSpPr>
          <p:sp>
            <p:nvSpPr>
              <p:cNvPr id="14392" name="Text Box 74"/>
              <p:cNvSpPr txBox="1">
                <a:spLocks noChangeArrowheads="1"/>
              </p:cNvSpPr>
              <p:nvPr/>
            </p:nvSpPr>
            <p:spPr bwMode="auto">
              <a:xfrm>
                <a:off x="3456" y="2368"/>
                <a:ext cx="718"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AEL, </a:t>
                </a:r>
                <a:r>
                  <a:rPr lang="en-US" sz="900" dirty="0">
                    <a:solidFill>
                      <a:srgbClr val="000000"/>
                    </a:solidFill>
                    <a:latin typeface="Arial" charset="0"/>
                    <a:ea typeface="ＭＳ Ｐゴシック" charset="-128"/>
                  </a:rPr>
                  <a:t>Memphis, TN</a:t>
                </a:r>
              </a:p>
            </p:txBody>
          </p:sp>
          <p:sp>
            <p:nvSpPr>
              <p:cNvPr id="14393" name="Oval 75"/>
              <p:cNvSpPr>
                <a:spLocks noChangeArrowheads="1"/>
              </p:cNvSpPr>
              <p:nvPr/>
            </p:nvSpPr>
            <p:spPr bwMode="auto">
              <a:xfrm>
                <a:off x="3522" y="2299"/>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grpSp>
        <p:grpSp>
          <p:nvGrpSpPr>
            <p:cNvPr id="14385" name="Group 76"/>
            <p:cNvGrpSpPr>
              <a:grpSpLocks/>
            </p:cNvGrpSpPr>
            <p:nvPr/>
          </p:nvGrpSpPr>
          <p:grpSpPr bwMode="auto">
            <a:xfrm>
              <a:off x="4146" y="2496"/>
              <a:ext cx="984" cy="213"/>
              <a:chOff x="4146" y="2496"/>
              <a:chExt cx="984" cy="213"/>
            </a:xfrm>
          </p:grpSpPr>
          <p:sp>
            <p:nvSpPr>
              <p:cNvPr id="14390" name="Text Box 77"/>
              <p:cNvSpPr txBox="1">
                <a:spLocks noChangeArrowheads="1"/>
              </p:cNvSpPr>
              <p:nvPr/>
            </p:nvSpPr>
            <p:spPr bwMode="auto">
              <a:xfrm>
                <a:off x="4146" y="2565"/>
                <a:ext cx="984"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Mullins Lab, </a:t>
                </a:r>
                <a:r>
                  <a:rPr lang="en-US" sz="900" dirty="0">
                    <a:solidFill>
                      <a:srgbClr val="000000"/>
                    </a:solidFill>
                    <a:latin typeface="Arial" charset="0"/>
                    <a:ea typeface="ＭＳ Ｐゴシック" charset="-128"/>
                  </a:rPr>
                  <a:t>Augusta, GA</a:t>
                </a:r>
              </a:p>
            </p:txBody>
          </p:sp>
          <p:sp>
            <p:nvSpPr>
              <p:cNvPr id="14391" name="Oval 78"/>
              <p:cNvSpPr>
                <a:spLocks noChangeArrowheads="1"/>
              </p:cNvSpPr>
              <p:nvPr/>
            </p:nvSpPr>
            <p:spPr bwMode="auto">
              <a:xfrm>
                <a:off x="4212" y="2496"/>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grpSp>
        <p:grpSp>
          <p:nvGrpSpPr>
            <p:cNvPr id="14386" name="Group 79"/>
            <p:cNvGrpSpPr>
              <a:grpSpLocks/>
            </p:cNvGrpSpPr>
            <p:nvPr/>
          </p:nvGrpSpPr>
          <p:grpSpPr bwMode="auto">
            <a:xfrm>
              <a:off x="4868" y="1488"/>
              <a:ext cx="843" cy="201"/>
              <a:chOff x="4848" y="1488"/>
              <a:chExt cx="843" cy="201"/>
            </a:xfrm>
          </p:grpSpPr>
          <p:sp>
            <p:nvSpPr>
              <p:cNvPr id="14388" name="Oval 80"/>
              <p:cNvSpPr>
                <a:spLocks noChangeArrowheads="1"/>
              </p:cNvSpPr>
              <p:nvPr/>
            </p:nvSpPr>
            <p:spPr bwMode="auto">
              <a:xfrm>
                <a:off x="4864" y="1488"/>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4389" name="Text Box 81"/>
              <p:cNvSpPr txBox="1">
                <a:spLocks noChangeArrowheads="1"/>
              </p:cNvSpPr>
              <p:nvPr/>
            </p:nvSpPr>
            <p:spPr bwMode="auto">
              <a:xfrm>
                <a:off x="4848" y="1544"/>
                <a:ext cx="843" cy="145"/>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Sunrise</a:t>
                </a:r>
                <a:r>
                  <a:rPr lang="en-US" sz="900" dirty="0">
                    <a:solidFill>
                      <a:srgbClr val="000000"/>
                    </a:solidFill>
                    <a:latin typeface="Arial" charset="0"/>
                    <a:ea typeface="ＭＳ Ｐゴシック" charset="-128"/>
                  </a:rPr>
                  <a:t>, Hicksville, NY</a:t>
                </a:r>
              </a:p>
            </p:txBody>
          </p:sp>
        </p:grpSp>
        <p:sp>
          <p:nvSpPr>
            <p:cNvPr id="14387" name="Text Box 82"/>
            <p:cNvSpPr txBox="1">
              <a:spLocks noChangeArrowheads="1"/>
            </p:cNvSpPr>
            <p:nvPr/>
          </p:nvSpPr>
          <p:spPr bwMode="auto">
            <a:xfrm>
              <a:off x="1920" y="3565"/>
              <a:ext cx="328" cy="173"/>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srgbClr val="FFFFFF"/>
                  </a:solidFill>
                  <a:latin typeface="Arial" charset="0"/>
                  <a:ea typeface="ＭＳ Ｐゴシック" charset="-128"/>
                </a:rPr>
                <a:t>2007</a:t>
              </a:r>
            </a:p>
          </p:txBody>
        </p:sp>
      </p:grpSp>
      <p:grpSp>
        <p:nvGrpSpPr>
          <p:cNvPr id="1262675" name="Group 83"/>
          <p:cNvGrpSpPr>
            <a:grpSpLocks/>
          </p:cNvGrpSpPr>
          <p:nvPr/>
        </p:nvGrpSpPr>
        <p:grpSpPr bwMode="auto">
          <a:xfrm>
            <a:off x="1209675" y="4991100"/>
            <a:ext cx="3502025" cy="1093788"/>
            <a:chOff x="762" y="3048"/>
            <a:chExt cx="2206" cy="689"/>
          </a:xfrm>
        </p:grpSpPr>
        <p:grpSp>
          <p:nvGrpSpPr>
            <p:cNvPr id="14380" name="Group 84"/>
            <p:cNvGrpSpPr>
              <a:grpSpLocks/>
            </p:cNvGrpSpPr>
            <p:nvPr/>
          </p:nvGrpSpPr>
          <p:grpSpPr bwMode="auto">
            <a:xfrm>
              <a:off x="762" y="3048"/>
              <a:ext cx="902" cy="144"/>
              <a:chOff x="762" y="3048"/>
              <a:chExt cx="902" cy="144"/>
            </a:xfrm>
          </p:grpSpPr>
          <p:sp>
            <p:nvSpPr>
              <p:cNvPr id="14382" name="Text Box 85"/>
              <p:cNvSpPr txBox="1">
                <a:spLocks noChangeArrowheads="1"/>
              </p:cNvSpPr>
              <p:nvPr/>
            </p:nvSpPr>
            <p:spPr bwMode="auto">
              <a:xfrm>
                <a:off x="870" y="3048"/>
                <a:ext cx="794"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CLH</a:t>
                </a:r>
                <a:r>
                  <a:rPr lang="en-US" sz="900" dirty="0">
                    <a:solidFill>
                      <a:srgbClr val="000000"/>
                    </a:solidFill>
                    <a:latin typeface="Arial" charset="0"/>
                    <a:ea typeface="ＭＳ Ｐゴシック" charset="-128"/>
                  </a:rPr>
                  <a:t>, Ewa Beach, HI</a:t>
                </a:r>
              </a:p>
            </p:txBody>
          </p:sp>
          <p:sp>
            <p:nvSpPr>
              <p:cNvPr id="14383" name="Oval 86"/>
              <p:cNvSpPr>
                <a:spLocks noChangeArrowheads="1"/>
              </p:cNvSpPr>
              <p:nvPr/>
            </p:nvSpPr>
            <p:spPr bwMode="auto">
              <a:xfrm>
                <a:off x="762" y="3072"/>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grpSp>
        <p:sp>
          <p:nvSpPr>
            <p:cNvPr id="14381" name="Text Box 87"/>
            <p:cNvSpPr txBox="1">
              <a:spLocks noChangeArrowheads="1"/>
            </p:cNvSpPr>
            <p:nvPr/>
          </p:nvSpPr>
          <p:spPr bwMode="auto">
            <a:xfrm>
              <a:off x="2640" y="3564"/>
              <a:ext cx="328" cy="173"/>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srgbClr val="FFFFFF"/>
                  </a:solidFill>
                  <a:latin typeface="Arial" charset="0"/>
                  <a:ea typeface="ＭＳ Ｐゴシック" charset="-128"/>
                </a:rPr>
                <a:t>2008</a:t>
              </a:r>
            </a:p>
          </p:txBody>
        </p:sp>
      </p:grpSp>
      <p:sp>
        <p:nvSpPr>
          <p:cNvPr id="14343" name="Text Box 88"/>
          <p:cNvSpPr txBox="1">
            <a:spLocks noChangeArrowheads="1"/>
          </p:cNvSpPr>
          <p:nvPr/>
        </p:nvSpPr>
        <p:spPr bwMode="auto">
          <a:xfrm>
            <a:off x="7467600" y="5810250"/>
            <a:ext cx="524503"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smtClean="0">
                <a:solidFill>
                  <a:srgbClr val="FFFFFF"/>
                </a:solidFill>
                <a:latin typeface="Arial" charset="0"/>
                <a:ea typeface="ＭＳ Ｐゴシック" charset="-128"/>
              </a:rPr>
              <a:t>2013</a:t>
            </a:r>
            <a:endParaRPr lang="en-US" sz="1200" dirty="0">
              <a:solidFill>
                <a:srgbClr val="FFFFFF"/>
              </a:solidFill>
              <a:latin typeface="Arial" charset="0"/>
              <a:ea typeface="ＭＳ Ｐゴシック" charset="-128"/>
            </a:endParaRPr>
          </a:p>
        </p:txBody>
      </p:sp>
      <p:grpSp>
        <p:nvGrpSpPr>
          <p:cNvPr id="1262681" name="Group 89"/>
          <p:cNvGrpSpPr>
            <a:grpSpLocks/>
          </p:cNvGrpSpPr>
          <p:nvPr/>
        </p:nvGrpSpPr>
        <p:grpSpPr bwMode="auto">
          <a:xfrm>
            <a:off x="5334000" y="2362200"/>
            <a:ext cx="3803650" cy="3724275"/>
            <a:chOff x="3360" y="1392"/>
            <a:chExt cx="2396" cy="2346"/>
          </a:xfrm>
        </p:grpSpPr>
        <p:grpSp>
          <p:nvGrpSpPr>
            <p:cNvPr id="14373" name="Group 90"/>
            <p:cNvGrpSpPr>
              <a:grpSpLocks/>
            </p:cNvGrpSpPr>
            <p:nvPr/>
          </p:nvGrpSpPr>
          <p:grpSpPr bwMode="auto">
            <a:xfrm>
              <a:off x="4938" y="1392"/>
              <a:ext cx="818" cy="212"/>
              <a:chOff x="4938" y="1392"/>
              <a:chExt cx="818" cy="212"/>
            </a:xfrm>
          </p:grpSpPr>
          <p:sp>
            <p:nvSpPr>
              <p:cNvPr id="14378" name="Oval 91"/>
              <p:cNvSpPr>
                <a:spLocks noChangeArrowheads="1"/>
              </p:cNvSpPr>
              <p:nvPr/>
            </p:nvSpPr>
            <p:spPr bwMode="auto">
              <a:xfrm>
                <a:off x="4996" y="1392"/>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4379" name="Text Box 92"/>
              <p:cNvSpPr txBox="1">
                <a:spLocks noChangeArrowheads="1"/>
              </p:cNvSpPr>
              <p:nvPr/>
            </p:nvSpPr>
            <p:spPr bwMode="auto">
              <a:xfrm>
                <a:off x="4938" y="1460"/>
                <a:ext cx="818"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ESCL</a:t>
                </a:r>
                <a:r>
                  <a:rPr lang="en-US" sz="900" dirty="0">
                    <a:solidFill>
                      <a:srgbClr val="000000"/>
                    </a:solidFill>
                    <a:latin typeface="Arial" charset="0"/>
                    <a:ea typeface="ＭＳ Ｐゴシック" charset="-128"/>
                  </a:rPr>
                  <a:t>,</a:t>
                </a:r>
                <a:r>
                  <a:rPr lang="en-US" sz="900" b="1" dirty="0">
                    <a:solidFill>
                      <a:srgbClr val="000000"/>
                    </a:solidFill>
                    <a:latin typeface="Arial" charset="0"/>
                    <a:ea typeface="ＭＳ Ｐゴシック" charset="-128"/>
                  </a:rPr>
                  <a:t> </a:t>
                </a:r>
                <a:r>
                  <a:rPr lang="en-US" sz="900" dirty="0">
                    <a:solidFill>
                      <a:srgbClr val="000000"/>
                    </a:solidFill>
                    <a:latin typeface="Arial" charset="0"/>
                    <a:ea typeface="ＭＳ Ｐゴシック" charset="-128"/>
                  </a:rPr>
                  <a:t>Providence, RI</a:t>
                </a:r>
              </a:p>
            </p:txBody>
          </p:sp>
        </p:grpSp>
        <p:sp>
          <p:nvSpPr>
            <p:cNvPr id="14374" name="Text Box 93"/>
            <p:cNvSpPr txBox="1">
              <a:spLocks noChangeArrowheads="1"/>
            </p:cNvSpPr>
            <p:nvPr/>
          </p:nvSpPr>
          <p:spPr bwMode="auto">
            <a:xfrm>
              <a:off x="3360" y="3565"/>
              <a:ext cx="328" cy="173"/>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srgbClr val="FFFFFF"/>
                  </a:solidFill>
                  <a:latin typeface="Arial" charset="0"/>
                  <a:ea typeface="ＭＳ Ｐゴシック" charset="-128"/>
                </a:rPr>
                <a:t>2009</a:t>
              </a:r>
            </a:p>
          </p:txBody>
        </p:sp>
        <p:grpSp>
          <p:nvGrpSpPr>
            <p:cNvPr id="14375" name="Group 94"/>
            <p:cNvGrpSpPr>
              <a:grpSpLocks/>
            </p:cNvGrpSpPr>
            <p:nvPr/>
          </p:nvGrpSpPr>
          <p:grpSpPr bwMode="auto">
            <a:xfrm>
              <a:off x="4531" y="1782"/>
              <a:ext cx="842" cy="271"/>
              <a:chOff x="4531" y="1782"/>
              <a:chExt cx="842" cy="271"/>
            </a:xfrm>
          </p:grpSpPr>
          <p:sp>
            <p:nvSpPr>
              <p:cNvPr id="14376" name="Oval 95"/>
              <p:cNvSpPr>
                <a:spLocks noChangeArrowheads="1"/>
              </p:cNvSpPr>
              <p:nvPr/>
            </p:nvSpPr>
            <p:spPr bwMode="auto">
              <a:xfrm>
                <a:off x="4531" y="1782"/>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4377" name="Text Box 96"/>
              <p:cNvSpPr txBox="1">
                <a:spLocks noChangeArrowheads="1"/>
              </p:cNvSpPr>
              <p:nvPr/>
            </p:nvSpPr>
            <p:spPr bwMode="auto">
              <a:xfrm>
                <a:off x="4550" y="1909"/>
                <a:ext cx="823"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PML</a:t>
                </a:r>
                <a:r>
                  <a:rPr lang="en-US" sz="900" dirty="0">
                    <a:solidFill>
                      <a:srgbClr val="000000"/>
                    </a:solidFill>
                    <a:latin typeface="Arial" charset="0"/>
                    <a:ea typeface="ＭＳ Ｐゴシック" charset="-128"/>
                  </a:rPr>
                  <a:t>, Winchester, VA</a:t>
                </a:r>
              </a:p>
            </p:txBody>
          </p:sp>
        </p:grpSp>
      </p:grpSp>
      <p:grpSp>
        <p:nvGrpSpPr>
          <p:cNvPr id="1262689" name="Group 97"/>
          <p:cNvGrpSpPr>
            <a:grpSpLocks/>
          </p:cNvGrpSpPr>
          <p:nvPr/>
        </p:nvGrpSpPr>
        <p:grpSpPr bwMode="auto">
          <a:xfrm>
            <a:off x="825500" y="2717800"/>
            <a:ext cx="7632700" cy="3370263"/>
            <a:chOff x="520" y="1616"/>
            <a:chExt cx="4808" cy="2123"/>
          </a:xfrm>
        </p:grpSpPr>
        <p:sp>
          <p:nvSpPr>
            <p:cNvPr id="14362" name="Text Box 98"/>
            <p:cNvSpPr txBox="1">
              <a:spLocks noChangeArrowheads="1"/>
            </p:cNvSpPr>
            <p:nvPr/>
          </p:nvSpPr>
          <p:spPr bwMode="auto">
            <a:xfrm>
              <a:off x="520" y="3566"/>
              <a:ext cx="328" cy="173"/>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srgbClr val="FFFFFF"/>
                  </a:solidFill>
                  <a:latin typeface="Arial" charset="0"/>
                  <a:ea typeface="ＭＳ Ｐゴシック" charset="-128"/>
                </a:rPr>
                <a:t>2005</a:t>
              </a:r>
            </a:p>
          </p:txBody>
        </p:sp>
        <p:grpSp>
          <p:nvGrpSpPr>
            <p:cNvPr id="14363" name="Group 99"/>
            <p:cNvGrpSpPr>
              <a:grpSpLocks/>
            </p:cNvGrpSpPr>
            <p:nvPr/>
          </p:nvGrpSpPr>
          <p:grpSpPr bwMode="auto">
            <a:xfrm>
              <a:off x="2714" y="2799"/>
              <a:ext cx="1136" cy="259"/>
              <a:chOff x="2718" y="2799"/>
              <a:chExt cx="1136" cy="259"/>
            </a:xfrm>
          </p:grpSpPr>
          <p:sp>
            <p:nvSpPr>
              <p:cNvPr id="14370" name="Text Box 100"/>
              <p:cNvSpPr txBox="1">
                <a:spLocks noChangeArrowheads="1"/>
              </p:cNvSpPr>
              <p:nvPr/>
            </p:nvSpPr>
            <p:spPr bwMode="auto">
              <a:xfrm>
                <a:off x="2718" y="2914"/>
                <a:ext cx="113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SHUSA HQ and CPL, </a:t>
                </a:r>
                <a:r>
                  <a:rPr lang="en-US" sz="900" dirty="0">
                    <a:solidFill>
                      <a:srgbClr val="000000"/>
                    </a:solidFill>
                    <a:latin typeface="Arial" charset="0"/>
                    <a:ea typeface="ＭＳ Ｐゴシック" charset="-128"/>
                  </a:rPr>
                  <a:t>Austin, TX</a:t>
                </a:r>
              </a:p>
            </p:txBody>
          </p:sp>
          <p:sp>
            <p:nvSpPr>
              <p:cNvPr id="14371" name="Oval 101"/>
              <p:cNvSpPr>
                <a:spLocks noChangeArrowheads="1"/>
              </p:cNvSpPr>
              <p:nvPr/>
            </p:nvSpPr>
            <p:spPr bwMode="auto">
              <a:xfrm>
                <a:off x="2784" y="2832"/>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262694" name="AutoShape 102"/>
              <p:cNvSpPr>
                <a:spLocks noChangeArrowheads="1"/>
              </p:cNvSpPr>
              <p:nvPr/>
            </p:nvSpPr>
            <p:spPr bwMode="auto">
              <a:xfrm>
                <a:off x="2760" y="2799"/>
                <a:ext cx="144" cy="144"/>
              </a:xfrm>
              <a:prstGeom prst="star5">
                <a:avLst/>
              </a:prstGeom>
              <a:solidFill>
                <a:srgbClr val="CC3300"/>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dirty="0">
                  <a:solidFill>
                    <a:srgbClr val="000000"/>
                  </a:solidFill>
                  <a:latin typeface="Arial" charset="0"/>
                  <a:ea typeface="ＭＳ Ｐゴシック" charset="-128"/>
                </a:endParaRPr>
              </a:p>
            </p:txBody>
          </p:sp>
        </p:grpSp>
        <p:grpSp>
          <p:nvGrpSpPr>
            <p:cNvPr id="14364" name="Group 103"/>
            <p:cNvGrpSpPr>
              <a:grpSpLocks/>
            </p:cNvGrpSpPr>
            <p:nvPr/>
          </p:nvGrpSpPr>
          <p:grpSpPr bwMode="auto">
            <a:xfrm>
              <a:off x="4562" y="1755"/>
              <a:ext cx="766" cy="184"/>
              <a:chOff x="4600" y="1755"/>
              <a:chExt cx="766" cy="184"/>
            </a:xfrm>
          </p:grpSpPr>
          <p:sp>
            <p:nvSpPr>
              <p:cNvPr id="14368" name="Oval 104"/>
              <p:cNvSpPr>
                <a:spLocks noChangeArrowheads="1"/>
              </p:cNvSpPr>
              <p:nvPr/>
            </p:nvSpPr>
            <p:spPr bwMode="auto">
              <a:xfrm>
                <a:off x="4600" y="1843"/>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4369" name="Text Box 105"/>
              <p:cNvSpPr txBox="1">
                <a:spLocks noChangeArrowheads="1"/>
              </p:cNvSpPr>
              <p:nvPr/>
            </p:nvSpPr>
            <p:spPr bwMode="auto">
              <a:xfrm>
                <a:off x="4633" y="1755"/>
                <a:ext cx="733"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FML, </a:t>
                </a:r>
                <a:r>
                  <a:rPr lang="en-US" sz="900" dirty="0">
                    <a:solidFill>
                      <a:srgbClr val="000000"/>
                    </a:solidFill>
                    <a:latin typeface="Arial" charset="0"/>
                    <a:ea typeface="ＭＳ Ｐゴシック" charset="-128"/>
                  </a:rPr>
                  <a:t>Chantilly, VA</a:t>
                </a:r>
              </a:p>
            </p:txBody>
          </p:sp>
        </p:grpSp>
        <p:grpSp>
          <p:nvGrpSpPr>
            <p:cNvPr id="14365" name="Group 106"/>
            <p:cNvGrpSpPr>
              <a:grpSpLocks/>
            </p:cNvGrpSpPr>
            <p:nvPr/>
          </p:nvGrpSpPr>
          <p:grpSpPr bwMode="auto">
            <a:xfrm>
              <a:off x="3906" y="1616"/>
              <a:ext cx="636" cy="224"/>
              <a:chOff x="3944" y="1616"/>
              <a:chExt cx="636" cy="224"/>
            </a:xfrm>
          </p:grpSpPr>
          <p:sp>
            <p:nvSpPr>
              <p:cNvPr id="14366" name="Oval 107"/>
              <p:cNvSpPr>
                <a:spLocks noChangeArrowheads="1"/>
              </p:cNvSpPr>
              <p:nvPr/>
            </p:nvSpPr>
            <p:spPr bwMode="auto">
              <a:xfrm>
                <a:off x="4008" y="1616"/>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4367" name="Text Box 108"/>
              <p:cNvSpPr txBox="1">
                <a:spLocks noChangeArrowheads="1"/>
              </p:cNvSpPr>
              <p:nvPr/>
            </p:nvSpPr>
            <p:spPr bwMode="auto">
              <a:xfrm>
                <a:off x="3944" y="1696"/>
                <a:ext cx="636"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PLI</a:t>
                </a:r>
                <a:r>
                  <a:rPr lang="en-US" sz="900" dirty="0">
                    <a:solidFill>
                      <a:srgbClr val="000000"/>
                    </a:solidFill>
                    <a:latin typeface="Arial" charset="0"/>
                    <a:ea typeface="ＭＳ Ｐゴシック" charset="-128"/>
                  </a:rPr>
                  <a:t>, Toledo, OH</a:t>
                </a:r>
              </a:p>
            </p:txBody>
          </p:sp>
        </p:grpSp>
      </p:grpSp>
      <p:sp>
        <p:nvSpPr>
          <p:cNvPr id="14346" name="Text Box 41"/>
          <p:cNvSpPr txBox="1">
            <a:spLocks noChangeArrowheads="1"/>
          </p:cNvSpPr>
          <p:nvPr/>
        </p:nvSpPr>
        <p:spPr bwMode="auto">
          <a:xfrm>
            <a:off x="1373188" y="5786438"/>
            <a:ext cx="184150" cy="255587"/>
          </a:xfrm>
          <a:prstGeom prst="rect">
            <a:avLst/>
          </a:prstGeom>
          <a:noFill/>
          <a:ln w="9525">
            <a:noFill/>
            <a:miter lim="800000"/>
            <a:headEnd/>
            <a:tailEnd/>
          </a:ln>
        </p:spPr>
        <p:txBody>
          <a:bodyPr/>
          <a:lstStyle/>
          <a:p>
            <a:pPr algn="ctr" eaLnBrk="0" fontAlgn="base" hangingPunct="0">
              <a:spcBef>
                <a:spcPct val="50000"/>
              </a:spcBef>
              <a:spcAft>
                <a:spcPct val="0"/>
              </a:spcAft>
            </a:pPr>
            <a:endParaRPr lang="en-US" sz="400" dirty="0">
              <a:solidFill>
                <a:srgbClr val="000000"/>
              </a:solidFill>
              <a:latin typeface="Arial" charset="0"/>
              <a:ea typeface="ＭＳ Ｐゴシック" charset="-128"/>
            </a:endParaRPr>
          </a:p>
        </p:txBody>
      </p:sp>
      <p:grpSp>
        <p:nvGrpSpPr>
          <p:cNvPr id="1262702" name="Group 110"/>
          <p:cNvGrpSpPr>
            <a:grpSpLocks/>
          </p:cNvGrpSpPr>
          <p:nvPr/>
        </p:nvGrpSpPr>
        <p:grpSpPr bwMode="auto">
          <a:xfrm>
            <a:off x="1181100" y="2628900"/>
            <a:ext cx="7815263" cy="3455988"/>
            <a:chOff x="744" y="1560"/>
            <a:chExt cx="4923" cy="2177"/>
          </a:xfrm>
        </p:grpSpPr>
        <p:grpSp>
          <p:nvGrpSpPr>
            <p:cNvPr id="14352" name="Group 111"/>
            <p:cNvGrpSpPr>
              <a:grpSpLocks/>
            </p:cNvGrpSpPr>
            <p:nvPr/>
          </p:nvGrpSpPr>
          <p:grpSpPr bwMode="auto">
            <a:xfrm>
              <a:off x="4749" y="1560"/>
              <a:ext cx="918" cy="200"/>
              <a:chOff x="4749" y="1560"/>
              <a:chExt cx="918" cy="200"/>
            </a:xfrm>
          </p:grpSpPr>
          <p:sp>
            <p:nvSpPr>
              <p:cNvPr id="14360" name="Text Box 112"/>
              <p:cNvSpPr txBox="1">
                <a:spLocks noChangeArrowheads="1"/>
              </p:cNvSpPr>
              <p:nvPr/>
            </p:nvSpPr>
            <p:spPr bwMode="auto">
              <a:xfrm>
                <a:off x="4749" y="1616"/>
                <a:ext cx="918"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CBLPath</a:t>
                </a:r>
                <a:r>
                  <a:rPr lang="en-US" sz="900" dirty="0">
                    <a:solidFill>
                      <a:srgbClr val="000000"/>
                    </a:solidFill>
                    <a:latin typeface="Arial" charset="0"/>
                    <a:ea typeface="ＭＳ Ｐゴシック" charset="-128"/>
                  </a:rPr>
                  <a:t>, Rye Brook, NY</a:t>
                </a:r>
              </a:p>
            </p:txBody>
          </p:sp>
          <p:sp>
            <p:nvSpPr>
              <p:cNvPr id="14361" name="Oval 113"/>
              <p:cNvSpPr>
                <a:spLocks noChangeArrowheads="1"/>
              </p:cNvSpPr>
              <p:nvPr/>
            </p:nvSpPr>
            <p:spPr bwMode="auto">
              <a:xfrm>
                <a:off x="4798" y="1560"/>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grpSp>
        <p:grpSp>
          <p:nvGrpSpPr>
            <p:cNvPr id="14353" name="Group 114"/>
            <p:cNvGrpSpPr>
              <a:grpSpLocks/>
            </p:cNvGrpSpPr>
            <p:nvPr/>
          </p:nvGrpSpPr>
          <p:grpSpPr bwMode="auto">
            <a:xfrm>
              <a:off x="912" y="2049"/>
              <a:ext cx="803" cy="213"/>
              <a:chOff x="912" y="2049"/>
              <a:chExt cx="803" cy="213"/>
            </a:xfrm>
          </p:grpSpPr>
          <p:sp>
            <p:nvSpPr>
              <p:cNvPr id="14358" name="Text Box 115"/>
              <p:cNvSpPr txBox="1">
                <a:spLocks noChangeArrowheads="1"/>
              </p:cNvSpPr>
              <p:nvPr/>
            </p:nvSpPr>
            <p:spPr bwMode="auto">
              <a:xfrm>
                <a:off x="912" y="2118"/>
                <a:ext cx="803"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PAL, </a:t>
                </a:r>
                <a:r>
                  <a:rPr lang="en-US" sz="900" dirty="0">
                    <a:solidFill>
                      <a:srgbClr val="000000"/>
                    </a:solidFill>
                    <a:latin typeface="Arial" charset="0"/>
                    <a:ea typeface="ＭＳ Ｐゴシック" charset="-128"/>
                  </a:rPr>
                  <a:t>Bakersfield, CA</a:t>
                </a:r>
              </a:p>
            </p:txBody>
          </p:sp>
          <p:sp>
            <p:nvSpPr>
              <p:cNvPr id="14359" name="Oval 116"/>
              <p:cNvSpPr>
                <a:spLocks noChangeArrowheads="1"/>
              </p:cNvSpPr>
              <p:nvPr/>
            </p:nvSpPr>
            <p:spPr bwMode="auto">
              <a:xfrm>
                <a:off x="978" y="2049"/>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grpSp>
        <p:sp>
          <p:nvSpPr>
            <p:cNvPr id="14354" name="Text Box 117"/>
            <p:cNvSpPr txBox="1">
              <a:spLocks noChangeArrowheads="1"/>
            </p:cNvSpPr>
            <p:nvPr/>
          </p:nvSpPr>
          <p:spPr bwMode="auto">
            <a:xfrm>
              <a:off x="4032" y="3564"/>
              <a:ext cx="328" cy="173"/>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srgbClr val="FFFFFF"/>
                  </a:solidFill>
                  <a:latin typeface="Arial" charset="0"/>
                  <a:ea typeface="ＭＳ Ｐゴシック" charset="-128"/>
                </a:rPr>
                <a:t>2010</a:t>
              </a:r>
            </a:p>
          </p:txBody>
        </p:sp>
        <p:grpSp>
          <p:nvGrpSpPr>
            <p:cNvPr id="14355" name="Group 118"/>
            <p:cNvGrpSpPr>
              <a:grpSpLocks/>
            </p:cNvGrpSpPr>
            <p:nvPr/>
          </p:nvGrpSpPr>
          <p:grpSpPr bwMode="auto">
            <a:xfrm>
              <a:off x="744" y="1920"/>
              <a:ext cx="1030" cy="219"/>
              <a:chOff x="144" y="2304"/>
              <a:chExt cx="1030" cy="219"/>
            </a:xfrm>
          </p:grpSpPr>
          <p:sp>
            <p:nvSpPr>
              <p:cNvPr id="14356" name="Text Box 119"/>
              <p:cNvSpPr txBox="1">
                <a:spLocks noChangeArrowheads="1"/>
              </p:cNvSpPr>
              <p:nvPr/>
            </p:nvSpPr>
            <p:spPr bwMode="auto">
              <a:xfrm>
                <a:off x="144" y="2304"/>
                <a:ext cx="1030" cy="144"/>
              </a:xfrm>
              <a:prstGeom prst="rect">
                <a:avLst/>
              </a:prstGeom>
              <a:noFill/>
              <a:ln w="9525">
                <a:noFill/>
                <a:miter lim="800000"/>
                <a:headEnd/>
                <a:tailEnd/>
              </a:ln>
            </p:spPr>
            <p:txBody>
              <a:bodyPr wrap="none">
                <a:spAutoFit/>
              </a:bodyPr>
              <a:lstStyle/>
              <a:p>
                <a:pPr fontAlgn="base">
                  <a:spcBef>
                    <a:spcPct val="0"/>
                  </a:spcBef>
                  <a:spcAft>
                    <a:spcPct val="0"/>
                  </a:spcAft>
                </a:pPr>
                <a:r>
                  <a:rPr lang="en-US" sz="900" b="1" dirty="0">
                    <a:solidFill>
                      <a:srgbClr val="000000"/>
                    </a:solidFill>
                    <a:latin typeface="Arial" charset="0"/>
                    <a:ea typeface="ＭＳ Ｐゴシック" charset="-128"/>
                  </a:rPr>
                  <a:t>CCPL</a:t>
                </a:r>
                <a:r>
                  <a:rPr lang="en-US" sz="900" dirty="0">
                    <a:solidFill>
                      <a:srgbClr val="000000"/>
                    </a:solidFill>
                    <a:latin typeface="Arial" charset="0"/>
                    <a:ea typeface="ＭＳ Ｐゴシック" charset="-128"/>
                  </a:rPr>
                  <a:t>, San Luis Obispo, CA</a:t>
                </a:r>
              </a:p>
            </p:txBody>
          </p:sp>
          <p:sp>
            <p:nvSpPr>
              <p:cNvPr id="14357" name="Oval 120"/>
              <p:cNvSpPr>
                <a:spLocks noChangeArrowheads="1"/>
              </p:cNvSpPr>
              <p:nvPr/>
            </p:nvSpPr>
            <p:spPr bwMode="auto">
              <a:xfrm>
                <a:off x="210" y="2427"/>
                <a:ext cx="96" cy="96"/>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grpSp>
      </p:grpSp>
      <p:sp>
        <p:nvSpPr>
          <p:cNvPr id="14348" name="Line 59"/>
          <p:cNvSpPr>
            <a:spLocks noChangeShapeType="1"/>
          </p:cNvSpPr>
          <p:nvPr/>
        </p:nvSpPr>
        <p:spPr bwMode="auto">
          <a:xfrm>
            <a:off x="7086600" y="5638800"/>
            <a:ext cx="76200" cy="152400"/>
          </a:xfrm>
          <a:prstGeom prst="line">
            <a:avLst/>
          </a:prstGeom>
          <a:no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4349" name="Line 60"/>
          <p:cNvSpPr>
            <a:spLocks noChangeShapeType="1"/>
          </p:cNvSpPr>
          <p:nvPr/>
        </p:nvSpPr>
        <p:spPr bwMode="auto">
          <a:xfrm flipH="1">
            <a:off x="7086600" y="5791200"/>
            <a:ext cx="76200" cy="152400"/>
          </a:xfrm>
          <a:prstGeom prst="line">
            <a:avLst/>
          </a:prstGeom>
          <a:no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4350" name="Line 61"/>
          <p:cNvSpPr>
            <a:spLocks noChangeShapeType="1"/>
          </p:cNvSpPr>
          <p:nvPr/>
        </p:nvSpPr>
        <p:spPr bwMode="auto">
          <a:xfrm>
            <a:off x="7086600" y="5943600"/>
            <a:ext cx="76200" cy="152400"/>
          </a:xfrm>
          <a:prstGeom prst="line">
            <a:avLst/>
          </a:prstGeom>
          <a:no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14351" name="Line 62"/>
          <p:cNvSpPr>
            <a:spLocks noChangeShapeType="1"/>
          </p:cNvSpPr>
          <p:nvPr/>
        </p:nvSpPr>
        <p:spPr bwMode="auto">
          <a:xfrm flipH="1">
            <a:off x="7086600" y="6096000"/>
            <a:ext cx="76200" cy="152400"/>
          </a:xfrm>
          <a:prstGeom prst="line">
            <a:avLst/>
          </a:prstGeom>
          <a:no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a typeface="ＭＳ Ｐゴシック" charset="-128"/>
            </a:endParaRPr>
          </a:p>
        </p:txBody>
      </p:sp>
    </p:spTree>
    <p:extLst>
      <p:ext uri="{BB962C8B-B14F-4D97-AF65-F5344CB8AC3E}">
        <p14:creationId xmlns:p14="http://schemas.microsoft.com/office/powerpoint/2010/main" val="3029821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2689"/>
                                        </p:tgtEl>
                                        <p:attrNameLst>
                                          <p:attrName>style.visibility</p:attrName>
                                        </p:attrNameLst>
                                      </p:cBhvr>
                                      <p:to>
                                        <p:strVal val="visible"/>
                                      </p:to>
                                    </p:set>
                                    <p:animEffect transition="in" filter="fade">
                                      <p:cBhvr>
                                        <p:cTn id="7" dur="1000"/>
                                        <p:tgtEl>
                                          <p:spTgt spid="1262689"/>
                                        </p:tgtEl>
                                      </p:cBhvr>
                                    </p:animEffect>
                                  </p:childTnLst>
                                </p:cTn>
                              </p:par>
                            </p:childTnLst>
                          </p:cTn>
                        </p:par>
                        <p:par>
                          <p:cTn id="8" fill="hold" nodeType="with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262659"/>
                                        </p:tgtEl>
                                        <p:attrNameLst>
                                          <p:attrName>style.visibility</p:attrName>
                                        </p:attrNameLst>
                                      </p:cBhvr>
                                      <p:to>
                                        <p:strVal val="visible"/>
                                      </p:to>
                                    </p:set>
                                    <p:animEffect transition="in" filter="fade">
                                      <p:cBhvr>
                                        <p:cTn id="11" dur="1000"/>
                                        <p:tgtEl>
                                          <p:spTgt spid="1262659"/>
                                        </p:tgtEl>
                                      </p:cBhvr>
                                    </p:animEffect>
                                  </p:childTnLst>
                                </p:cTn>
                              </p:par>
                            </p:childTnLst>
                          </p:cTn>
                        </p:par>
                        <p:par>
                          <p:cTn id="12" fill="hold" nodeType="with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62664"/>
                                        </p:tgtEl>
                                        <p:attrNameLst>
                                          <p:attrName>style.visibility</p:attrName>
                                        </p:attrNameLst>
                                      </p:cBhvr>
                                      <p:to>
                                        <p:strVal val="visible"/>
                                      </p:to>
                                    </p:set>
                                    <p:animEffect transition="in" filter="fade">
                                      <p:cBhvr>
                                        <p:cTn id="15" dur="1000"/>
                                        <p:tgtEl>
                                          <p:spTgt spid="1262664"/>
                                        </p:tgtEl>
                                      </p:cBhvr>
                                    </p:animEffect>
                                  </p:childTnLst>
                                </p:cTn>
                              </p:par>
                            </p:childTnLst>
                          </p:cTn>
                        </p:par>
                        <p:par>
                          <p:cTn id="16" fill="hold" nodeType="with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62675"/>
                                        </p:tgtEl>
                                        <p:attrNameLst>
                                          <p:attrName>style.visibility</p:attrName>
                                        </p:attrNameLst>
                                      </p:cBhvr>
                                      <p:to>
                                        <p:strVal val="visible"/>
                                      </p:to>
                                    </p:set>
                                    <p:animEffect transition="in" filter="fade">
                                      <p:cBhvr>
                                        <p:cTn id="19" dur="1000"/>
                                        <p:tgtEl>
                                          <p:spTgt spid="1262675"/>
                                        </p:tgtEl>
                                      </p:cBhvr>
                                    </p:animEffect>
                                  </p:childTnLst>
                                </p:cTn>
                              </p:par>
                            </p:childTnLst>
                          </p:cTn>
                        </p:par>
                        <p:par>
                          <p:cTn id="20" fill="hold" nodeType="with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262681"/>
                                        </p:tgtEl>
                                        <p:attrNameLst>
                                          <p:attrName>style.visibility</p:attrName>
                                        </p:attrNameLst>
                                      </p:cBhvr>
                                      <p:to>
                                        <p:strVal val="visible"/>
                                      </p:to>
                                    </p:set>
                                    <p:animEffect transition="in" filter="fade">
                                      <p:cBhvr>
                                        <p:cTn id="23" dur="1000"/>
                                        <p:tgtEl>
                                          <p:spTgt spid="1262681"/>
                                        </p:tgtEl>
                                      </p:cBhvr>
                                    </p:animEffect>
                                  </p:childTnLst>
                                </p:cTn>
                              </p:par>
                            </p:childTnLst>
                          </p:cTn>
                        </p:par>
                        <p:par>
                          <p:cTn id="24" fill="hold" nodeType="withGroup">
                            <p:stCondLst>
                              <p:cond delay="5000"/>
                            </p:stCondLst>
                            <p:childTnLst>
                              <p:par>
                                <p:cTn id="25" presetID="10" presetClass="entr" presetSubtype="0" fill="hold" nodeType="afterEffect">
                                  <p:stCondLst>
                                    <p:cond delay="0"/>
                                  </p:stCondLst>
                                  <p:childTnLst>
                                    <p:set>
                                      <p:cBhvr>
                                        <p:cTn id="26" dur="1" fill="hold">
                                          <p:stCondLst>
                                            <p:cond delay="0"/>
                                          </p:stCondLst>
                                        </p:cTn>
                                        <p:tgtEl>
                                          <p:spTgt spid="1262702"/>
                                        </p:tgtEl>
                                        <p:attrNameLst>
                                          <p:attrName>style.visibility</p:attrName>
                                        </p:attrNameLst>
                                      </p:cBhvr>
                                      <p:to>
                                        <p:strVal val="visible"/>
                                      </p:to>
                                    </p:set>
                                    <p:animEffect transition="in" filter="fade">
                                      <p:cBhvr>
                                        <p:cTn id="27" dur="1000"/>
                                        <p:tgtEl>
                                          <p:spTgt spid="1262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Testing is a Key Regulator of Other Healthcare Costs</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563"/>
          <a:stretch/>
        </p:blipFill>
        <p:spPr>
          <a:xfrm>
            <a:off x="0" y="990600"/>
            <a:ext cx="9144000" cy="5562601"/>
          </a:xfrm>
          <a:prstGeom prst="rect">
            <a:avLst/>
          </a:prstGeom>
        </p:spPr>
      </p:pic>
      <p:sp>
        <p:nvSpPr>
          <p:cNvPr id="7" name="TextBox 6"/>
          <p:cNvSpPr txBox="1"/>
          <p:nvPr/>
        </p:nvSpPr>
        <p:spPr>
          <a:xfrm>
            <a:off x="7316303" y="4038600"/>
            <a:ext cx="1430200" cy="369332"/>
          </a:xfrm>
          <a:prstGeom prst="rect">
            <a:avLst/>
          </a:prstGeom>
          <a:noFill/>
        </p:spPr>
        <p:txBody>
          <a:bodyPr wrap="none" rtlCol="0">
            <a:spAutoFit/>
          </a:bodyPr>
          <a:lstStyle/>
          <a:p>
            <a:pPr fontAlgn="base">
              <a:spcBef>
                <a:spcPct val="0"/>
              </a:spcBef>
              <a:spcAft>
                <a:spcPct val="0"/>
              </a:spcAft>
            </a:pPr>
            <a:r>
              <a:rPr lang="en-US" dirty="0" smtClean="0">
                <a:solidFill>
                  <a:srgbClr val="000000"/>
                </a:solidFill>
                <a:ea typeface="ＭＳ Ｐゴシック" charset="-128"/>
              </a:rPr>
              <a:t>Lab Testing</a:t>
            </a:r>
            <a:endParaRPr lang="en-US" dirty="0">
              <a:solidFill>
                <a:srgbClr val="000000"/>
              </a:solidFill>
              <a:ea typeface="ＭＳ Ｐゴシック" charset="-128"/>
            </a:endParaRPr>
          </a:p>
        </p:txBody>
      </p:sp>
      <p:sp>
        <p:nvSpPr>
          <p:cNvPr id="8" name="TextBox 7"/>
          <p:cNvSpPr txBox="1"/>
          <p:nvPr/>
        </p:nvSpPr>
        <p:spPr>
          <a:xfrm>
            <a:off x="315798" y="2150651"/>
            <a:ext cx="2101857" cy="369332"/>
          </a:xfrm>
          <a:prstGeom prst="rect">
            <a:avLst/>
          </a:prstGeom>
          <a:noFill/>
        </p:spPr>
        <p:txBody>
          <a:bodyPr wrap="none" rtlCol="0">
            <a:spAutoFit/>
          </a:bodyPr>
          <a:lstStyle/>
          <a:p>
            <a:pPr fontAlgn="base">
              <a:spcBef>
                <a:spcPct val="0"/>
              </a:spcBef>
              <a:spcAft>
                <a:spcPct val="0"/>
              </a:spcAft>
            </a:pPr>
            <a:r>
              <a:rPr lang="en-US" dirty="0" smtClean="0">
                <a:solidFill>
                  <a:srgbClr val="000000"/>
                </a:solidFill>
                <a:ea typeface="ＭＳ Ｐゴシック" charset="-128"/>
              </a:rPr>
              <a:t>Healthcare Costs</a:t>
            </a:r>
            <a:endParaRPr lang="en-US" dirty="0">
              <a:solidFill>
                <a:srgbClr val="000000"/>
              </a:solidFill>
              <a:ea typeface="ＭＳ Ｐゴシック" charset="-128"/>
            </a:endParaRPr>
          </a:p>
        </p:txBody>
      </p:sp>
      <p:sp>
        <p:nvSpPr>
          <p:cNvPr id="3" name="Footer Placeholder 2"/>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5" name="Slide Number Placeholder 4"/>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31</a:t>
            </a:fld>
            <a:endParaRPr lang="en-US" dirty="0">
              <a:solidFill>
                <a:srgbClr val="FFFFFF"/>
              </a:solidFill>
            </a:endParaRPr>
          </a:p>
        </p:txBody>
      </p:sp>
    </p:spTree>
    <p:extLst>
      <p:ext uri="{BB962C8B-B14F-4D97-AF65-F5344CB8AC3E}">
        <p14:creationId xmlns:p14="http://schemas.microsoft.com/office/powerpoint/2010/main" val="16834578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457200" y="152400"/>
            <a:ext cx="8510984" cy="685800"/>
          </a:xfrm>
        </p:spPr>
        <p:txBody>
          <a:bodyPr/>
          <a:lstStyle/>
          <a:p>
            <a:r>
              <a:rPr lang="en-US" sz="2000" b="0" dirty="0" smtClean="0"/>
              <a:t>Testing a small % of costs - large impact on </a:t>
            </a:r>
            <a:r>
              <a:rPr lang="en-US" sz="2000" b="0" i="1" dirty="0" smtClean="0"/>
              <a:t>non-lab downstream costs</a:t>
            </a:r>
            <a:endParaRPr lang="en-US" sz="1800" b="0" i="1" dirty="0"/>
          </a:p>
        </p:txBody>
      </p:sp>
      <p:sp>
        <p:nvSpPr>
          <p:cNvPr id="760835" name="Rectangle 3"/>
          <p:cNvSpPr>
            <a:spLocks noGrp="1" noChangeArrowheads="1"/>
          </p:cNvSpPr>
          <p:nvPr>
            <p:ph type="body" sz="half" idx="1"/>
          </p:nvPr>
        </p:nvSpPr>
        <p:spPr>
          <a:xfrm>
            <a:off x="558800" y="1600200"/>
            <a:ext cx="3098800" cy="4525963"/>
          </a:xfrm>
        </p:spPr>
        <p:txBody>
          <a:bodyPr/>
          <a:lstStyle/>
          <a:p>
            <a:pPr>
              <a:lnSpc>
                <a:spcPct val="90000"/>
              </a:lnSpc>
              <a:buFont typeface="Arial" charset="0"/>
              <a:buNone/>
            </a:pPr>
            <a:r>
              <a:rPr lang="en-US" sz="1600" b="1" dirty="0" smtClean="0">
                <a:cs typeface="Arial" panose="020B0604020202020204" pitchFamily="34" charset="0"/>
              </a:rPr>
              <a:t>3%-4% </a:t>
            </a:r>
            <a:r>
              <a:rPr lang="en-US" sz="1400" dirty="0" smtClean="0">
                <a:cs typeface="Arial" panose="020B0604020202020204" pitchFamily="34" charset="0"/>
              </a:rPr>
              <a:t>- percentage of lab costs on typical health system or hospital  operational budget</a:t>
            </a:r>
            <a:endParaRPr lang="en-US" sz="1600" dirty="0">
              <a:cs typeface="Arial" panose="020B0604020202020204" pitchFamily="34" charset="0"/>
            </a:endParaRPr>
          </a:p>
          <a:p>
            <a:pPr>
              <a:lnSpc>
                <a:spcPct val="90000"/>
              </a:lnSpc>
              <a:buFont typeface="Arial" charset="0"/>
              <a:buNone/>
            </a:pPr>
            <a:endParaRPr lang="en-US" sz="1600" b="1" dirty="0">
              <a:cs typeface="Arial" panose="020B0604020202020204" pitchFamily="34" charset="0"/>
            </a:endParaRPr>
          </a:p>
          <a:p>
            <a:pPr>
              <a:lnSpc>
                <a:spcPct val="90000"/>
              </a:lnSpc>
              <a:buFont typeface="Arial" charset="0"/>
              <a:buNone/>
            </a:pPr>
            <a:endParaRPr lang="en-US" sz="1600" dirty="0">
              <a:cs typeface="Arial" panose="020B0604020202020204" pitchFamily="34" charset="0"/>
            </a:endParaRPr>
          </a:p>
          <a:p>
            <a:pPr>
              <a:lnSpc>
                <a:spcPct val="90000"/>
              </a:lnSpc>
              <a:buFont typeface="Arial" charset="0"/>
              <a:buNone/>
            </a:pPr>
            <a:r>
              <a:rPr lang="en-US" sz="1600" b="1" dirty="0" smtClean="0">
                <a:cs typeface="Arial" panose="020B0604020202020204" pitchFamily="34" charset="0"/>
              </a:rPr>
              <a:t>50% - 70% </a:t>
            </a:r>
            <a:r>
              <a:rPr lang="en-US" sz="1400" dirty="0" smtClean="0">
                <a:cs typeface="Arial" panose="020B0604020202020204" pitchFamily="34" charset="0"/>
              </a:rPr>
              <a:t>– typical content of lab and testing results in the average patient’s chart</a:t>
            </a:r>
            <a:endParaRPr lang="en-US" sz="1600" dirty="0">
              <a:cs typeface="Arial" panose="020B0604020202020204" pitchFamily="34" charset="0"/>
            </a:endParaRPr>
          </a:p>
          <a:p>
            <a:pPr>
              <a:lnSpc>
                <a:spcPct val="90000"/>
              </a:lnSpc>
              <a:buFont typeface="Arial" charset="0"/>
              <a:buNone/>
            </a:pPr>
            <a:endParaRPr lang="en-US" sz="1600" dirty="0">
              <a:cs typeface="Arial" panose="020B0604020202020204" pitchFamily="34" charset="0"/>
            </a:endParaRPr>
          </a:p>
          <a:p>
            <a:pPr>
              <a:lnSpc>
                <a:spcPct val="90000"/>
              </a:lnSpc>
              <a:buFont typeface="Arial" charset="0"/>
              <a:buNone/>
            </a:pPr>
            <a:endParaRPr lang="en-US" sz="1600" dirty="0">
              <a:cs typeface="Arial" panose="020B0604020202020204" pitchFamily="34" charset="0"/>
            </a:endParaRPr>
          </a:p>
          <a:p>
            <a:pPr>
              <a:lnSpc>
                <a:spcPct val="90000"/>
              </a:lnSpc>
              <a:buFont typeface="Arial" charset="0"/>
              <a:buNone/>
            </a:pPr>
            <a:r>
              <a:rPr lang="en-US" sz="1800" b="1" dirty="0" smtClean="0">
                <a:solidFill>
                  <a:srgbClr val="0033CC"/>
                </a:solidFill>
                <a:cs typeface="Arial" panose="020B0604020202020204" pitchFamily="34" charset="0"/>
              </a:rPr>
              <a:t>70% - 80% </a:t>
            </a:r>
            <a:r>
              <a:rPr lang="en-US" sz="1400" dirty="0" smtClean="0">
                <a:cs typeface="Arial" panose="020B0604020202020204" pitchFamily="34" charset="0"/>
              </a:rPr>
              <a:t>–  </a:t>
            </a:r>
            <a:r>
              <a:rPr lang="en-US" sz="1400" dirty="0">
                <a:cs typeface="Arial" panose="020B0604020202020204" pitchFamily="34" charset="0"/>
              </a:rPr>
              <a:t>percentage of </a:t>
            </a:r>
            <a:r>
              <a:rPr lang="en-US" sz="1400" dirty="0" smtClean="0">
                <a:cs typeface="Arial" panose="020B0604020202020204" pitchFamily="34" charset="0"/>
              </a:rPr>
              <a:t>non-lab downstream health </a:t>
            </a:r>
            <a:r>
              <a:rPr lang="en-US" sz="1400" dirty="0" smtClean="0">
                <a:solidFill>
                  <a:schemeClr val="tx1">
                    <a:lumMod val="85000"/>
                    <a:lumOff val="15000"/>
                  </a:schemeClr>
                </a:solidFill>
                <a:cs typeface="Arial" panose="020B0604020202020204" pitchFamily="34" charset="0"/>
              </a:rPr>
              <a:t>c</a:t>
            </a:r>
            <a:r>
              <a:rPr lang="en-US" sz="1400" dirty="0" smtClean="0">
                <a:cs typeface="Arial" panose="020B0604020202020204" pitchFamily="34" charset="0"/>
              </a:rPr>
              <a:t>are </a:t>
            </a:r>
            <a:r>
              <a:rPr lang="en-US" sz="1400" dirty="0">
                <a:cs typeface="Arial" panose="020B0604020202020204" pitchFamily="34" charset="0"/>
              </a:rPr>
              <a:t>costs </a:t>
            </a:r>
            <a:r>
              <a:rPr lang="en-US" sz="1400" dirty="0" smtClean="0">
                <a:cs typeface="Arial" panose="020B0604020202020204" pitchFamily="34" charset="0"/>
              </a:rPr>
              <a:t>influenced by lab testing</a:t>
            </a:r>
            <a:endParaRPr lang="en-US" sz="1400" b="1" dirty="0">
              <a:solidFill>
                <a:srgbClr val="0033CC"/>
              </a:solidFill>
              <a:cs typeface="Arial" panose="020B0604020202020204" pitchFamily="34" charset="0"/>
            </a:endParaRPr>
          </a:p>
          <a:p>
            <a:pPr>
              <a:lnSpc>
                <a:spcPct val="90000"/>
              </a:lnSpc>
              <a:buFont typeface="Arial" charset="0"/>
              <a:buNone/>
            </a:pPr>
            <a:endParaRPr lang="en-US" sz="1200" b="1" dirty="0">
              <a:latin typeface="Arial" panose="020B0604020202020204" pitchFamily="34" charset="0"/>
              <a:cs typeface="Arial" panose="020B0604020202020204" pitchFamily="34" charset="0"/>
            </a:endParaRPr>
          </a:p>
        </p:txBody>
      </p:sp>
      <p:sp>
        <p:nvSpPr>
          <p:cNvPr id="760836" name="Text Box 4"/>
          <p:cNvSpPr txBox="1">
            <a:spLocks noChangeArrowheads="1"/>
          </p:cNvSpPr>
          <p:nvPr/>
        </p:nvSpPr>
        <p:spPr bwMode="auto">
          <a:xfrm>
            <a:off x="4621379" y="6109156"/>
            <a:ext cx="292419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1943100" algn="l"/>
              </a:tabLst>
              <a:defRPr>
                <a:solidFill>
                  <a:schemeClr val="tx1"/>
                </a:solidFill>
                <a:latin typeface="Arial" charset="0"/>
              </a:defRPr>
            </a:lvl1pPr>
            <a:lvl2pPr>
              <a:tabLst>
                <a:tab pos="1943100" algn="l"/>
              </a:tabLst>
              <a:defRPr>
                <a:solidFill>
                  <a:schemeClr val="tx1"/>
                </a:solidFill>
                <a:latin typeface="Arial" charset="0"/>
              </a:defRPr>
            </a:lvl2pPr>
            <a:lvl3pPr>
              <a:tabLst>
                <a:tab pos="1943100" algn="l"/>
              </a:tabLst>
              <a:defRPr>
                <a:solidFill>
                  <a:schemeClr val="tx1"/>
                </a:solidFill>
                <a:latin typeface="Arial" charset="0"/>
              </a:defRPr>
            </a:lvl3pPr>
            <a:lvl4pPr>
              <a:tabLst>
                <a:tab pos="1943100" algn="l"/>
              </a:tabLst>
              <a:defRPr>
                <a:solidFill>
                  <a:schemeClr val="tx1"/>
                </a:solidFill>
                <a:latin typeface="Arial" charset="0"/>
              </a:defRPr>
            </a:lvl4pPr>
            <a:lvl5pPr>
              <a:tabLst>
                <a:tab pos="1943100" algn="l"/>
              </a:tabLst>
              <a:defRPr>
                <a:solidFill>
                  <a:schemeClr val="tx1"/>
                </a:solidFill>
                <a:latin typeface="Arial" charset="0"/>
              </a:defRPr>
            </a:lvl5pPr>
            <a:lvl6pPr fontAlgn="base">
              <a:spcBef>
                <a:spcPct val="0"/>
              </a:spcBef>
              <a:spcAft>
                <a:spcPct val="0"/>
              </a:spcAft>
              <a:tabLst>
                <a:tab pos="1943100" algn="l"/>
              </a:tabLst>
              <a:defRPr>
                <a:solidFill>
                  <a:schemeClr val="tx1"/>
                </a:solidFill>
                <a:latin typeface="Arial" charset="0"/>
              </a:defRPr>
            </a:lvl6pPr>
            <a:lvl7pPr fontAlgn="base">
              <a:spcBef>
                <a:spcPct val="0"/>
              </a:spcBef>
              <a:spcAft>
                <a:spcPct val="0"/>
              </a:spcAft>
              <a:tabLst>
                <a:tab pos="1943100" algn="l"/>
              </a:tabLst>
              <a:defRPr>
                <a:solidFill>
                  <a:schemeClr val="tx1"/>
                </a:solidFill>
                <a:latin typeface="Arial" charset="0"/>
              </a:defRPr>
            </a:lvl7pPr>
            <a:lvl8pPr fontAlgn="base">
              <a:spcBef>
                <a:spcPct val="0"/>
              </a:spcBef>
              <a:spcAft>
                <a:spcPct val="0"/>
              </a:spcAft>
              <a:tabLst>
                <a:tab pos="1943100" algn="l"/>
              </a:tabLst>
              <a:defRPr>
                <a:solidFill>
                  <a:schemeClr val="tx1"/>
                </a:solidFill>
                <a:latin typeface="Arial" charset="0"/>
              </a:defRPr>
            </a:lvl8pPr>
            <a:lvl9pPr fontAlgn="base">
              <a:spcBef>
                <a:spcPct val="0"/>
              </a:spcBef>
              <a:spcAft>
                <a:spcPct val="0"/>
              </a:spcAft>
              <a:tabLst>
                <a:tab pos="1943100" algn="l"/>
              </a:tabLst>
              <a:defRPr>
                <a:solidFill>
                  <a:schemeClr val="tx1"/>
                </a:solidFill>
                <a:latin typeface="Arial" charset="0"/>
              </a:defRPr>
            </a:lvl9pPr>
          </a:lstStyle>
          <a:p>
            <a:pPr fontAlgn="base">
              <a:spcBef>
                <a:spcPct val="0"/>
              </a:spcBef>
              <a:spcAft>
                <a:spcPct val="0"/>
              </a:spcAft>
              <a:tabLst>
                <a:tab pos="1651000" algn="l"/>
              </a:tabLst>
            </a:pPr>
            <a:r>
              <a:rPr lang="en-US" sz="800" dirty="0" smtClean="0">
                <a:solidFill>
                  <a:srgbClr val="000000"/>
                </a:solidFill>
                <a:latin typeface="Century Gothic"/>
                <a:ea typeface="ＭＳ Ｐゴシック" charset="-128"/>
              </a:rPr>
              <a:t>Source: G2 </a:t>
            </a:r>
            <a:r>
              <a:rPr lang="en-US" sz="800" i="1" dirty="0" smtClean="0">
                <a:solidFill>
                  <a:srgbClr val="000000"/>
                </a:solidFill>
                <a:latin typeface="Century Gothic"/>
                <a:ea typeface="ＭＳ Ｐゴシック" charset="-128"/>
              </a:rPr>
              <a:t>Lab Institute 2013 </a:t>
            </a:r>
            <a:r>
              <a:rPr lang="en-US" sz="800" dirty="0" smtClean="0">
                <a:solidFill>
                  <a:srgbClr val="000000"/>
                </a:solidFill>
                <a:latin typeface="Century Gothic"/>
                <a:ea typeface="ＭＳ Ｐゴシック" charset="-128"/>
              </a:rPr>
              <a:t>Meeting, Washington, DC</a:t>
            </a:r>
            <a:endParaRPr lang="en-US" sz="800" dirty="0">
              <a:solidFill>
                <a:srgbClr val="000000"/>
              </a:solidFill>
              <a:latin typeface="Century Gothic"/>
              <a:ea typeface="ＭＳ Ｐゴシック"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647" y="1652587"/>
            <a:ext cx="4361820" cy="406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248400" y="1295400"/>
            <a:ext cx="2819400" cy="3886200"/>
          </a:xfrm>
          <a:prstGeom prst="ellipse">
            <a:avLst/>
          </a:prstGeom>
          <a:noFill/>
          <a:ln w="349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 name="TextBox 4"/>
          <p:cNvSpPr txBox="1"/>
          <p:nvPr/>
        </p:nvSpPr>
        <p:spPr>
          <a:xfrm>
            <a:off x="7857841" y="5638800"/>
            <a:ext cx="981359" cy="261610"/>
          </a:xfrm>
          <a:prstGeom prst="rect">
            <a:avLst/>
          </a:prstGeom>
          <a:noFill/>
        </p:spPr>
        <p:txBody>
          <a:bodyPr wrap="none" rtlCol="0">
            <a:spAutoFit/>
          </a:bodyPr>
          <a:lstStyle/>
          <a:p>
            <a:pPr fontAlgn="base">
              <a:spcBef>
                <a:spcPct val="0"/>
              </a:spcBef>
              <a:spcAft>
                <a:spcPct val="0"/>
              </a:spcAft>
            </a:pPr>
            <a:r>
              <a:rPr lang="en-US" sz="1100" dirty="0" smtClean="0">
                <a:solidFill>
                  <a:srgbClr val="000000"/>
                </a:solidFill>
                <a:ea typeface="ＭＳ Ｐゴシック" charset="-128"/>
              </a:rPr>
              <a:t>Cerner EMR</a:t>
            </a:r>
            <a:endParaRPr lang="en-US" sz="1100" dirty="0">
              <a:solidFill>
                <a:srgbClr val="000000"/>
              </a:solidFill>
              <a:ea typeface="ＭＳ Ｐゴシック" charset="-128"/>
            </a:endParaRPr>
          </a:p>
        </p:txBody>
      </p:sp>
      <p:sp>
        <p:nvSpPr>
          <p:cNvPr id="3" name="Slide Number Placeholder 2"/>
          <p:cNvSpPr>
            <a:spLocks noGrp="1"/>
          </p:cNvSpPr>
          <p:nvPr>
            <p:ph type="sldNum" sz="quarter" idx="10"/>
          </p:nvPr>
        </p:nvSpPr>
        <p:spPr/>
        <p:txBody>
          <a:bodyPr/>
          <a:lstStyle/>
          <a:p>
            <a:fld id="{6E29B084-A46E-4DAF-9729-3129321E716B}" type="slidenum">
              <a:rPr lang="en-US" smtClean="0">
                <a:solidFill>
                  <a:srgbClr val="FFFFFF"/>
                </a:solidFill>
              </a:rPr>
              <a:pPr/>
              <a:t>32</a:t>
            </a:fld>
            <a:endParaRPr lang="en-US" dirty="0">
              <a:solidFill>
                <a:srgbClr val="FFFFFF"/>
              </a:solidFill>
            </a:endParaRPr>
          </a:p>
        </p:txBody>
      </p:sp>
    </p:spTree>
    <p:extLst>
      <p:ext uri="{BB962C8B-B14F-4D97-AF65-F5344CB8AC3E}">
        <p14:creationId xmlns:p14="http://schemas.microsoft.com/office/powerpoint/2010/main" val="4286190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for Clinical Decision Support in Lab Testing</a:t>
            </a:r>
            <a:endParaRPr lang="en-US" dirty="0"/>
          </a:p>
        </p:txBody>
      </p:sp>
      <p:sp>
        <p:nvSpPr>
          <p:cNvPr id="3" name="Content Placeholder 2"/>
          <p:cNvSpPr>
            <a:spLocks noGrp="1"/>
          </p:cNvSpPr>
          <p:nvPr>
            <p:ph idx="1"/>
          </p:nvPr>
        </p:nvSpPr>
        <p:spPr>
          <a:xfrm>
            <a:off x="457200" y="1143000"/>
            <a:ext cx="8686800" cy="4983163"/>
          </a:xfrm>
        </p:spPr>
        <p:txBody>
          <a:bodyPr/>
          <a:lstStyle/>
          <a:p>
            <a:r>
              <a:rPr lang="en-US" sz="2000" dirty="0"/>
              <a:t>3,500 </a:t>
            </a:r>
            <a:r>
              <a:rPr lang="en-US" sz="2000" dirty="0" smtClean="0"/>
              <a:t>tests riddled </a:t>
            </a:r>
            <a:r>
              <a:rPr lang="en-US" sz="2000" dirty="0"/>
              <a:t>with confusing </a:t>
            </a:r>
            <a:r>
              <a:rPr lang="en-US" sz="2000" dirty="0" smtClean="0"/>
              <a:t>nomenclature</a:t>
            </a:r>
          </a:p>
          <a:p>
            <a:r>
              <a:rPr lang="en-US" sz="2000" dirty="0" smtClean="0"/>
              <a:t>Participants </a:t>
            </a:r>
            <a:r>
              <a:rPr lang="en-US" sz="2000" dirty="0"/>
              <a:t>reported ordering diagnostic testing in 31% of patient encounters per week, with uncertainty about ordering and interpreting tests 14.7% and 8.3% of the time, </a:t>
            </a:r>
            <a:r>
              <a:rPr lang="en-US" sz="2000" dirty="0" smtClean="0"/>
              <a:t>respectively</a:t>
            </a:r>
          </a:p>
          <a:p>
            <a:r>
              <a:rPr lang="en-US" sz="2000" dirty="0" smtClean="0"/>
              <a:t>300 million PCP </a:t>
            </a:r>
            <a:r>
              <a:rPr lang="en-US" sz="2000" dirty="0"/>
              <a:t>visits in the </a:t>
            </a:r>
            <a:r>
              <a:rPr lang="en-US" sz="2000" dirty="0" smtClean="0"/>
              <a:t>U.S. = </a:t>
            </a:r>
            <a:r>
              <a:rPr lang="en-US" sz="2000" dirty="0"/>
              <a:t>23 million </a:t>
            </a:r>
            <a:r>
              <a:rPr lang="en-US" sz="2000" dirty="0" smtClean="0"/>
              <a:t>patients per year potentially experience inappropriately </a:t>
            </a:r>
            <a:r>
              <a:rPr lang="en-US" sz="2000" dirty="0"/>
              <a:t>ordered or interpreted </a:t>
            </a:r>
            <a:r>
              <a:rPr lang="en-US" sz="2000" dirty="0" smtClean="0"/>
              <a:t>tests </a:t>
            </a:r>
          </a:p>
          <a:p>
            <a:r>
              <a:rPr lang="en-US" sz="2000" dirty="0" smtClean="0"/>
              <a:t>Study found a gap </a:t>
            </a:r>
            <a:r>
              <a:rPr lang="en-US" sz="2000" dirty="0"/>
              <a:t>between how helpful PCPs found lab consults and how infrequently they reported using </a:t>
            </a:r>
            <a:r>
              <a:rPr lang="en-US" sz="2000" dirty="0" smtClean="0"/>
              <a:t>them</a:t>
            </a:r>
          </a:p>
          <a:p>
            <a:r>
              <a:rPr lang="en-US" sz="2000" b="1" dirty="0"/>
              <a:t>Survey respondents thought information technology (IT) and systems-type solutions like reflex testing, trending, interpretive comments, and computerized physician order entry with electronic suggestions were most likely </a:t>
            </a:r>
            <a:r>
              <a:rPr lang="en-US" sz="2000" b="1" dirty="0" smtClean="0"/>
              <a:t>to </a:t>
            </a:r>
            <a:r>
              <a:rPr lang="en-US" sz="2000" b="1" dirty="0"/>
              <a:t>help </a:t>
            </a:r>
            <a:r>
              <a:rPr lang="en-US" sz="2000" b="1" dirty="0" smtClean="0"/>
              <a:t>them.</a:t>
            </a:r>
          </a:p>
          <a:p>
            <a:pPr marL="0" indent="0" algn="r">
              <a:buNone/>
            </a:pPr>
            <a:endParaRPr lang="en-US" sz="1600" i="1" dirty="0" smtClean="0"/>
          </a:p>
          <a:p>
            <a:pPr marL="0" indent="0" algn="r">
              <a:buNone/>
            </a:pPr>
            <a:r>
              <a:rPr lang="en-US" sz="1600" i="1" dirty="0"/>
              <a:t>J Am Board </a:t>
            </a:r>
            <a:r>
              <a:rPr lang="en-US" sz="1600" i="1" dirty="0" err="1"/>
              <a:t>Fam</a:t>
            </a:r>
            <a:r>
              <a:rPr lang="en-US" sz="1600" i="1" dirty="0"/>
              <a:t> Med </a:t>
            </a:r>
            <a:r>
              <a:rPr lang="en-US" sz="1600" dirty="0" smtClean="0"/>
              <a:t>2014;27:268–74: </a:t>
            </a:r>
            <a:r>
              <a:rPr lang="en-US" sz="1600" i="1" dirty="0" smtClean="0"/>
              <a:t>Primary </a:t>
            </a:r>
            <a:r>
              <a:rPr lang="en-US" sz="1600" i="1" dirty="0"/>
              <a:t>care physicians' challenges in ordering clinical laboratory tests and interpreting results</a:t>
            </a:r>
            <a:r>
              <a:rPr lang="en-US" sz="1600" dirty="0"/>
              <a:t>. </a:t>
            </a:r>
          </a:p>
        </p:txBody>
      </p:sp>
      <p:sp>
        <p:nvSpPr>
          <p:cNvPr id="4" name="Footer Placeholder 3"/>
          <p:cNvSpPr>
            <a:spLocks noGrp="1"/>
          </p:cNvSpPr>
          <p:nvPr>
            <p:ph type="ftr" sz="quarter" idx="10"/>
          </p:nvPr>
        </p:nvSpPr>
        <p:spPr/>
        <p:txBody>
          <a:bodyPr/>
          <a:lstStyle/>
          <a:p>
            <a:pPr>
              <a:defRPr/>
            </a:pPr>
            <a:r>
              <a:rPr lang="en-US" smtClean="0">
                <a:solidFill>
                  <a:srgbClr val="FFFFFF"/>
                </a:solidFill>
              </a:rPr>
              <a:t>© 2014 Sonic Healthcare USA </a:t>
            </a:r>
            <a:endParaRPr lang="en-US">
              <a:solidFill>
                <a:srgbClr val="FFFFFF"/>
              </a:solidFill>
            </a:endParaRPr>
          </a:p>
        </p:txBody>
      </p:sp>
      <p:sp>
        <p:nvSpPr>
          <p:cNvPr id="5" name="Slide Number Placeholder 4"/>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33</a:t>
            </a:fld>
            <a:endParaRPr lang="en-US">
              <a:solidFill>
                <a:srgbClr val="FFFFFF"/>
              </a:solidFill>
            </a:endParaRPr>
          </a:p>
        </p:txBody>
      </p:sp>
    </p:spTree>
    <p:extLst>
      <p:ext uri="{BB962C8B-B14F-4D97-AF65-F5344CB8AC3E}">
        <p14:creationId xmlns:p14="http://schemas.microsoft.com/office/powerpoint/2010/main" val="2835486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Sonic is leveraging laboratory data</a:t>
            </a:r>
            <a:endParaRPr lang="en-US" dirty="0"/>
          </a:p>
        </p:txBody>
      </p:sp>
      <p:sp>
        <p:nvSpPr>
          <p:cNvPr id="7" name="Content Placeholder 6"/>
          <p:cNvSpPr>
            <a:spLocks noGrp="1"/>
          </p:cNvSpPr>
          <p:nvPr>
            <p:ph idx="1"/>
          </p:nvPr>
        </p:nvSpPr>
        <p:spPr/>
        <p:txBody>
          <a:bodyPr/>
          <a:lstStyle/>
          <a:p>
            <a:r>
              <a:rPr lang="en-US" dirty="0"/>
              <a:t>While laboratory testing is about 2% of healthcare costs, it offers many potential intervention points in the care delivery cycle. Utilizing laboratory data appropriately can reduce expensive "downstream" healthcare costs</a:t>
            </a:r>
            <a:r>
              <a:rPr lang="en-US" dirty="0" smtClean="0"/>
              <a:t>.</a:t>
            </a:r>
          </a:p>
          <a:p>
            <a:r>
              <a:rPr lang="en-US" dirty="0" smtClean="0"/>
              <a:t>Sonic “Expert System” </a:t>
            </a:r>
            <a:r>
              <a:rPr lang="en-US" dirty="0"/>
              <a:t>has a proven ability to assist health systems in population health management, chronic care management, and disease prevention. </a:t>
            </a:r>
            <a:r>
              <a:rPr lang="en-US" dirty="0" smtClean="0"/>
              <a:t>It is </a:t>
            </a:r>
            <a:r>
              <a:rPr lang="en-US" dirty="0"/>
              <a:t>a proprietary interactive database useful in </a:t>
            </a:r>
            <a:r>
              <a:rPr lang="en-US" dirty="0" smtClean="0"/>
              <a:t>accountable </a:t>
            </a:r>
            <a:r>
              <a:rPr lang="en-US" dirty="0"/>
              <a:t>c</a:t>
            </a:r>
            <a:r>
              <a:rPr lang="en-US" dirty="0" smtClean="0"/>
              <a:t>are </a:t>
            </a:r>
            <a:r>
              <a:rPr lang="en-US" dirty="0"/>
              <a:t>and in-patient environments.</a:t>
            </a:r>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5" name="Slide Number Placeholder 4"/>
          <p:cNvSpPr>
            <a:spLocks noGrp="1"/>
          </p:cNvSpPr>
          <p:nvPr>
            <p:ph type="sldNum" sz="quarter" idx="11"/>
          </p:nvPr>
        </p:nvSpPr>
        <p:spPr/>
        <p:txBody>
          <a:bodyPr/>
          <a:lstStyle/>
          <a:p>
            <a:pPr>
              <a:defRPr/>
            </a:pPr>
            <a:fld id="{1F5B7535-3E80-4F98-8E26-AD897B0E5B88}" type="slidenum">
              <a:rPr lang="en-US" smtClean="0">
                <a:solidFill>
                  <a:srgbClr val="FFFFFF"/>
                </a:solidFill>
              </a:rPr>
              <a:pPr>
                <a:defRPr/>
              </a:pPr>
              <a:t>34</a:t>
            </a:fld>
            <a:endParaRPr lang="en-US" dirty="0">
              <a:solidFill>
                <a:srgbClr val="FFFFFF"/>
              </a:solidFill>
            </a:endParaRPr>
          </a:p>
        </p:txBody>
      </p:sp>
    </p:spTree>
    <p:extLst>
      <p:ext uri="{BB962C8B-B14F-4D97-AF65-F5344CB8AC3E}">
        <p14:creationId xmlns:p14="http://schemas.microsoft.com/office/powerpoint/2010/main" val="1737933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how lab data can be utilized</a:t>
            </a:r>
            <a:endParaRPr lang="en-US" dirty="0"/>
          </a:p>
        </p:txBody>
      </p:sp>
      <p:sp>
        <p:nvSpPr>
          <p:cNvPr id="3" name="Content Placeholder 2"/>
          <p:cNvSpPr>
            <a:spLocks noGrp="1"/>
          </p:cNvSpPr>
          <p:nvPr>
            <p:ph idx="1"/>
          </p:nvPr>
        </p:nvSpPr>
        <p:spPr/>
        <p:txBody>
          <a:bodyPr/>
          <a:lstStyle/>
          <a:p>
            <a:r>
              <a:rPr lang="en-US" dirty="0" smtClean="0"/>
              <a:t>Identifying care gaps</a:t>
            </a:r>
          </a:p>
          <a:p>
            <a:r>
              <a:rPr lang="en-US" dirty="0" smtClean="0"/>
              <a:t>Performance tracking</a:t>
            </a:r>
          </a:p>
          <a:p>
            <a:r>
              <a:rPr lang="en-US" dirty="0" smtClean="0"/>
              <a:t>Utilization review</a:t>
            </a:r>
          </a:p>
          <a:p>
            <a:r>
              <a:rPr lang="en-US" dirty="0" smtClean="0"/>
              <a:t>Quality measures</a:t>
            </a:r>
          </a:p>
          <a:p>
            <a:r>
              <a:rPr lang="en-US" dirty="0" smtClean="0"/>
              <a:t>Appropriate follow up</a:t>
            </a:r>
          </a:p>
          <a:p>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5" name="Slide Number Placeholder 4"/>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35</a:t>
            </a:fld>
            <a:endParaRPr lang="en-US" dirty="0">
              <a:solidFill>
                <a:srgbClr val="FFFFFF"/>
              </a:solidFill>
            </a:endParaRPr>
          </a:p>
        </p:txBody>
      </p:sp>
    </p:spTree>
    <p:extLst>
      <p:ext uri="{BB962C8B-B14F-4D97-AF65-F5344CB8AC3E}">
        <p14:creationId xmlns:p14="http://schemas.microsoft.com/office/powerpoint/2010/main" val="1172721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Population-based study utilizing lab data</a:t>
            </a:r>
            <a:endParaRPr lang="en-US" dirty="0"/>
          </a:p>
        </p:txBody>
      </p:sp>
      <p:sp>
        <p:nvSpPr>
          <p:cNvPr id="3" name="Content Placeholder 2"/>
          <p:cNvSpPr>
            <a:spLocks noGrp="1"/>
          </p:cNvSpPr>
          <p:nvPr>
            <p:ph idx="1"/>
          </p:nvPr>
        </p:nvSpPr>
        <p:spPr/>
        <p:txBody>
          <a:bodyPr/>
          <a:lstStyle/>
          <a:p>
            <a:r>
              <a:rPr lang="en-US" dirty="0"/>
              <a:t>In the states that expanded Medicaid, the number of Medicaid enrollees with newly identified diabetes rose by 23 </a:t>
            </a:r>
            <a:r>
              <a:rPr lang="en-US" dirty="0" smtClean="0"/>
              <a:t>percent.</a:t>
            </a:r>
          </a:p>
          <a:p>
            <a:r>
              <a:rPr lang="en-US" dirty="0"/>
              <a:t>The diagnoses rose by only 0.4 percent — to 11,653 from 11,612 — in the states that did not expand Medicaid</a:t>
            </a:r>
            <a:r>
              <a:rPr lang="en-US" dirty="0" smtClean="0"/>
              <a:t>.</a:t>
            </a:r>
          </a:p>
          <a:p>
            <a:r>
              <a:rPr lang="en-US" dirty="0"/>
              <a:t>In all, the </a:t>
            </a:r>
            <a:r>
              <a:rPr lang="en-US" dirty="0" smtClean="0"/>
              <a:t>study </a:t>
            </a:r>
            <a:r>
              <a:rPr lang="en-US" dirty="0"/>
              <a:t>identified </a:t>
            </a:r>
            <a:r>
              <a:rPr lang="en-US" dirty="0" smtClean="0"/>
              <a:t>almost 500,000 </a:t>
            </a:r>
            <a:r>
              <a:rPr lang="en-US" dirty="0"/>
              <a:t>people as having diabetes — equal to about a quarter of all new American cases in a </a:t>
            </a:r>
            <a:r>
              <a:rPr lang="en-US" dirty="0" smtClean="0"/>
              <a:t>year.</a:t>
            </a:r>
          </a:p>
          <a:p>
            <a:r>
              <a:rPr lang="en-US" sz="1600" b="1" dirty="0" smtClean="0"/>
              <a:t>Note: This study was not done by Sonic and Sonic does not endorse its accuracy.</a:t>
            </a:r>
            <a:endParaRPr lang="en-US" sz="1600" b="1"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5" name="Slide Number Placeholder 4"/>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36</a:t>
            </a:fld>
            <a:endParaRPr lang="en-US" dirty="0">
              <a:solidFill>
                <a:srgbClr val="FFFFFF"/>
              </a:solidFill>
            </a:endParaRPr>
          </a:p>
        </p:txBody>
      </p:sp>
    </p:spTree>
    <p:extLst>
      <p:ext uri="{BB962C8B-B14F-4D97-AF65-F5344CB8AC3E}">
        <p14:creationId xmlns:p14="http://schemas.microsoft.com/office/powerpoint/2010/main" val="3115814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9144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3075" name="Rectangle 4"/>
          <p:cNvSpPr>
            <a:spLocks noChangeArrowheads="1"/>
          </p:cNvSpPr>
          <p:nvPr/>
        </p:nvSpPr>
        <p:spPr bwMode="auto">
          <a:xfrm>
            <a:off x="0" y="6477000"/>
            <a:ext cx="9144000" cy="3810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3076" name="Rectangle 5"/>
          <p:cNvSpPr>
            <a:spLocks noChangeArrowheads="1"/>
          </p:cNvSpPr>
          <p:nvPr/>
        </p:nvSpPr>
        <p:spPr bwMode="auto">
          <a:xfrm>
            <a:off x="0" y="914400"/>
            <a:ext cx="9144000" cy="76200"/>
          </a:xfrm>
          <a:prstGeom prst="rect">
            <a:avLst/>
          </a:prstGeom>
          <a:solidFill>
            <a:srgbClr val="FF11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3078" name="Rectangle 9"/>
          <p:cNvSpPr>
            <a:spLocks noGrp="1" noChangeArrowheads="1"/>
          </p:cNvSpPr>
          <p:nvPr>
            <p:ph type="ctrTitle"/>
          </p:nvPr>
        </p:nvSpPr>
        <p:spPr>
          <a:xfrm>
            <a:off x="4572000" y="2209800"/>
            <a:ext cx="4572000" cy="756813"/>
          </a:xfrm>
          <a:noFill/>
        </p:spPr>
        <p:txBody>
          <a:bodyPr/>
          <a:lstStyle/>
          <a:p>
            <a:pPr eaLnBrk="1" hangingPunct="1"/>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400" dirty="0" smtClean="0">
                <a:solidFill>
                  <a:srgbClr val="173DA9"/>
                </a:solidFill>
              </a:rPr>
              <a:t>Clinical Decision Support</a:t>
            </a:r>
            <a:r>
              <a:rPr lang="en-US" sz="2000" dirty="0" smtClean="0">
                <a:solidFill>
                  <a:schemeClr val="tx1"/>
                </a:solidFill>
              </a:rPr>
              <a:t/>
            </a:r>
            <a:br>
              <a:rPr lang="en-US" sz="2000" dirty="0" smtClean="0">
                <a:solidFill>
                  <a:schemeClr val="tx1"/>
                </a:solidFill>
              </a:rPr>
            </a:br>
            <a:r>
              <a:rPr lang="en-US" sz="2000" dirty="0" smtClean="0">
                <a:solidFill>
                  <a:srgbClr val="C00000"/>
                </a:solidFill>
              </a:rPr>
              <a:t>Analytics in Action: Risks &amp; Rewards</a:t>
            </a:r>
            <a:r>
              <a:rPr lang="en-US" sz="2000" dirty="0" smtClean="0">
                <a:solidFill>
                  <a:srgbClr val="FF0000"/>
                </a:solidFill>
              </a:rPr>
              <a:t/>
            </a:r>
            <a:br>
              <a:rPr lang="en-US" sz="2000" dirty="0" smtClean="0">
                <a:solidFill>
                  <a:srgbClr val="FF0000"/>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1600" dirty="0" smtClean="0">
                <a:solidFill>
                  <a:schemeClr val="tx1"/>
                </a:solidFill>
              </a:rPr>
              <a:t>Presented to </a:t>
            </a:r>
            <a:r>
              <a:rPr lang="en-US" sz="1600" dirty="0" err="1" smtClean="0">
                <a:solidFill>
                  <a:schemeClr val="tx1"/>
                </a:solidFill>
              </a:rPr>
              <a:t>eHEALTH</a:t>
            </a:r>
            <a:r>
              <a:rPr lang="en-US" sz="1600" dirty="0" smtClean="0">
                <a:solidFill>
                  <a:schemeClr val="tx1"/>
                </a:solidFill>
              </a:rPr>
              <a:t> INITIATIVE</a:t>
            </a:r>
            <a:endParaRPr lang="en-US" sz="1600" dirty="0">
              <a:solidFill>
                <a:schemeClr val="tx1"/>
              </a:solidFill>
            </a:endParaRPr>
          </a:p>
        </p:txBody>
      </p:sp>
      <p:sp>
        <p:nvSpPr>
          <p:cNvPr id="3079" name="Rectangle 7"/>
          <p:cNvSpPr>
            <a:spLocks noGrp="1" noChangeArrowheads="1"/>
          </p:cNvSpPr>
          <p:nvPr>
            <p:ph type="subTitle" idx="1"/>
          </p:nvPr>
        </p:nvSpPr>
        <p:spPr>
          <a:xfrm>
            <a:off x="4572000" y="4495800"/>
            <a:ext cx="3581400" cy="1143000"/>
          </a:xfrm>
          <a:noFill/>
        </p:spPr>
        <p:txBody>
          <a:bodyPr/>
          <a:lstStyle/>
          <a:p>
            <a:pPr algn="l"/>
            <a:r>
              <a:rPr lang="en-US" sz="1600" b="1" dirty="0" smtClean="0"/>
              <a:t>Sarah Churchill Llamas, JD</a:t>
            </a:r>
            <a:endParaRPr lang="en-US" sz="1600" dirty="0"/>
          </a:p>
          <a:p>
            <a:pPr algn="l" eaLnBrk="1" hangingPunct="1"/>
            <a:r>
              <a:rPr lang="en-US" sz="1600" dirty="0" smtClean="0"/>
              <a:t>Chief Operating Officer</a:t>
            </a:r>
          </a:p>
          <a:p>
            <a:pPr algn="l" eaLnBrk="1" hangingPunct="1"/>
            <a:r>
              <a:rPr lang="en-US" sz="1600" dirty="0" smtClean="0"/>
              <a:t>iMorpheus Informatics System</a:t>
            </a:r>
          </a:p>
          <a:p>
            <a:pPr algn="l" eaLnBrk="1" hangingPunct="1"/>
            <a:r>
              <a:rPr lang="en-US" sz="1600" dirty="0" smtClean="0"/>
              <a:t>Sonic Healthcare USA</a:t>
            </a:r>
            <a:endParaRPr lang="en-US" sz="1600" dirty="0"/>
          </a:p>
          <a:p>
            <a:pPr algn="l" eaLnBrk="1" hangingPunct="1"/>
            <a:r>
              <a:rPr lang="en-US" sz="1600" dirty="0" smtClean="0"/>
              <a:t>June 2015</a:t>
            </a:r>
          </a:p>
          <a:p>
            <a:pPr algn="l" eaLnBrk="1" hangingPunct="1"/>
            <a:r>
              <a:rPr lang="en-US" sz="1600" dirty="0" smtClean="0"/>
              <a:t>sllamas@sonichealthcareusa.com</a:t>
            </a:r>
            <a:endParaRPr lang="en-US" sz="1600" dirty="0"/>
          </a:p>
        </p:txBody>
      </p:sp>
      <p:pic>
        <p:nvPicPr>
          <p:cNvPr id="9" name="Picture 9" descr="SHUSA logo"/>
          <p:cNvPicPr>
            <a:picLocks noChangeAspect="1" noChangeArrowheads="1"/>
          </p:cNvPicPr>
          <p:nvPr/>
        </p:nvPicPr>
        <p:blipFill>
          <a:blip r:embed="rId3">
            <a:lum contrast="12000"/>
          </a:blip>
          <a:srcRect/>
          <a:stretch>
            <a:fillRect/>
          </a:stretch>
        </p:blipFill>
        <p:spPr bwMode="auto">
          <a:xfrm>
            <a:off x="6477000" y="1400987"/>
            <a:ext cx="2233176" cy="455010"/>
          </a:xfrm>
          <a:prstGeom prst="rect">
            <a:avLst/>
          </a:prstGeom>
          <a:noFill/>
          <a:ln w="9525">
            <a:noFill/>
            <a:miter lim="800000"/>
            <a:headEnd/>
            <a:tailEnd/>
          </a:ln>
        </p:spPr>
      </p:pic>
      <p:pic>
        <p:nvPicPr>
          <p:cNvPr id="11" name="Picture 2"/>
          <p:cNvPicPr>
            <a:picLocks noChangeAspect="1"/>
          </p:cNvPicPr>
          <p:nvPr/>
        </p:nvPicPr>
        <p:blipFill>
          <a:blip r:embed="rId4">
            <a:extLst>
              <a:ext uri="{28A0092B-C50C-407E-A947-70E740481C1C}">
                <a14:useLocalDpi xmlns:a14="http://schemas.microsoft.com/office/drawing/2010/main" val="0"/>
              </a:ext>
            </a:extLst>
          </a:blip>
          <a:srcRect b="18407"/>
          <a:stretch>
            <a:fillRect/>
          </a:stretch>
        </p:blipFill>
        <p:spPr bwMode="auto">
          <a:xfrm>
            <a:off x="0" y="1153763"/>
            <a:ext cx="4648200" cy="53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75859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discussion questions</a:t>
            </a:r>
            <a:endParaRPr lang="en-US" dirty="0"/>
          </a:p>
        </p:txBody>
      </p:sp>
      <p:sp>
        <p:nvSpPr>
          <p:cNvPr id="3" name="Content Placeholder 2"/>
          <p:cNvSpPr>
            <a:spLocks noGrp="1"/>
          </p:cNvSpPr>
          <p:nvPr>
            <p:ph idx="1"/>
          </p:nvPr>
        </p:nvSpPr>
        <p:spPr/>
        <p:txBody>
          <a:bodyPr/>
          <a:lstStyle/>
          <a:p>
            <a:endParaRPr lang="en-US" dirty="0" smtClean="0"/>
          </a:p>
        </p:txBody>
      </p:sp>
    </p:spTree>
    <p:extLst>
      <p:ext uri="{BB962C8B-B14F-4D97-AF65-F5344CB8AC3E}">
        <p14:creationId xmlns:p14="http://schemas.microsoft.com/office/powerpoint/2010/main" val="682203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Workgroup Discussion</a:t>
            </a:r>
            <a:endParaRPr lang="en-US" dirty="0"/>
          </a:p>
        </p:txBody>
      </p:sp>
      <p:sp>
        <p:nvSpPr>
          <p:cNvPr id="3" name="Content Placeholder 2"/>
          <p:cNvSpPr>
            <a:spLocks noGrp="1"/>
          </p:cNvSpPr>
          <p:nvPr>
            <p:ph idx="1"/>
          </p:nvPr>
        </p:nvSpPr>
        <p:spPr/>
        <p:txBody>
          <a:bodyPr/>
          <a:lstStyle/>
          <a:p>
            <a:r>
              <a:rPr lang="en-US" dirty="0" smtClean="0"/>
              <a:t>Member Updates</a:t>
            </a:r>
          </a:p>
          <a:p>
            <a:endParaRPr lang="en-US" dirty="0"/>
          </a:p>
          <a:p>
            <a:r>
              <a:rPr lang="en-US" dirty="0" smtClean="0"/>
              <a:t>Discussion of workgroup content and speaker recommendations</a:t>
            </a:r>
            <a:endParaRPr lang="en-US" dirty="0"/>
          </a:p>
        </p:txBody>
      </p:sp>
    </p:spTree>
    <p:extLst>
      <p:ext uri="{BB962C8B-B14F-4D97-AF65-F5344CB8AC3E}">
        <p14:creationId xmlns:p14="http://schemas.microsoft.com/office/powerpoint/2010/main" val="372572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eHealth Initiative</a:t>
            </a:r>
            <a:endParaRPr lang="en-US" dirty="0"/>
          </a:p>
        </p:txBody>
      </p:sp>
      <p:sp>
        <p:nvSpPr>
          <p:cNvPr id="3" name="Content Placeholder 2"/>
          <p:cNvSpPr>
            <a:spLocks noGrp="1"/>
          </p:cNvSpPr>
          <p:nvPr>
            <p:ph idx="1"/>
          </p:nvPr>
        </p:nvSpPr>
        <p:spPr/>
        <p:txBody>
          <a:bodyPr/>
          <a:lstStyle/>
          <a:p>
            <a:r>
              <a:rPr lang="en-US" sz="2600" dirty="0" smtClean="0"/>
              <a:t>Since 2001, </a:t>
            </a:r>
            <a:r>
              <a:rPr lang="en-US" sz="2600" dirty="0" err="1" smtClean="0"/>
              <a:t>eHI</a:t>
            </a:r>
            <a:r>
              <a:rPr lang="en-US" sz="2600" dirty="0" smtClean="0"/>
              <a:t> is the only national, non partisan group that represents all the stakeholders in healthcare</a:t>
            </a:r>
          </a:p>
          <a:p>
            <a:r>
              <a:rPr lang="en-US" sz="2600" dirty="0" smtClean="0"/>
              <a:t>Mission to promote use of information and technology in healthcare to improve quality, safety, and efficiency</a:t>
            </a:r>
          </a:p>
          <a:p>
            <a:r>
              <a:rPr lang="en-US" sz="2600" dirty="0" smtClean="0"/>
              <a:t>eHealth Initiative focuses its research, education, and advocacy efforts in three areas:</a:t>
            </a:r>
          </a:p>
          <a:p>
            <a:pPr lvl="1"/>
            <a:r>
              <a:rPr lang="en-US" sz="2000" dirty="0" smtClean="0"/>
              <a:t>Business and Clinical Motivators</a:t>
            </a:r>
          </a:p>
          <a:p>
            <a:pPr lvl="1"/>
            <a:r>
              <a:rPr lang="en-US" sz="2000" dirty="0" smtClean="0"/>
              <a:t>Interoperability</a:t>
            </a:r>
          </a:p>
          <a:p>
            <a:pPr lvl="1"/>
            <a:r>
              <a:rPr lang="en-US" sz="2000" dirty="0" smtClean="0"/>
              <a:t>Data Access and Use</a:t>
            </a:r>
          </a:p>
          <a:p>
            <a:pPr marL="0" indent="0">
              <a:buNone/>
            </a:pPr>
            <a:endParaRPr lang="en-US" sz="2400" dirty="0"/>
          </a:p>
        </p:txBody>
      </p:sp>
    </p:spTree>
    <p:extLst>
      <p:ext uri="{BB962C8B-B14F-4D97-AF65-F5344CB8AC3E}">
        <p14:creationId xmlns:p14="http://schemas.microsoft.com/office/powerpoint/2010/main" val="834810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Conclusion</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9859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Analytics Sub-Workgroup</a:t>
            </a:r>
            <a:br>
              <a:rPr lang="en-US" dirty="0" smtClean="0"/>
            </a:br>
            <a:r>
              <a:rPr lang="en-US" dirty="0" smtClean="0"/>
              <a:t>Purpose</a:t>
            </a:r>
            <a:endParaRPr lang="en-US" dirty="0"/>
          </a:p>
        </p:txBody>
      </p:sp>
      <p:sp>
        <p:nvSpPr>
          <p:cNvPr id="3" name="Content Placeholder 2"/>
          <p:cNvSpPr>
            <a:spLocks noGrp="1"/>
          </p:cNvSpPr>
          <p:nvPr>
            <p:ph idx="1"/>
          </p:nvPr>
        </p:nvSpPr>
        <p:spPr/>
        <p:txBody>
          <a:bodyPr/>
          <a:lstStyle/>
          <a:p>
            <a:pPr marL="0" indent="0">
              <a:buNone/>
            </a:pPr>
            <a:r>
              <a:rPr lang="en-US" sz="2000" dirty="0"/>
              <a:t>Recognizing that the ability to collect meaningful exchange health data is valueless unless it is appropriately accessed and analyzed to inform clinical decisions about an individual’s condition and possible interventions is an important component in our efforts towards better health outcomes</a:t>
            </a:r>
            <a:r>
              <a:rPr lang="en-US" sz="2000" dirty="0" smtClean="0"/>
              <a:t>.</a:t>
            </a:r>
          </a:p>
          <a:p>
            <a:pPr marL="0" indent="0">
              <a:buNone/>
            </a:pPr>
            <a:r>
              <a:rPr lang="en-US" sz="2000" dirty="0" smtClean="0"/>
              <a:t>eHealth Initiative has created the Data and Analytics Sub Workgroup under the Data Access and Use Workgroup that will </a:t>
            </a:r>
            <a:r>
              <a:rPr lang="en-US" sz="2000" dirty="0"/>
              <a:t>primarily focus on access to data and the use of predictive analytics. </a:t>
            </a:r>
            <a:r>
              <a:rPr lang="en-US" sz="2000" dirty="0" smtClean="0"/>
              <a:t>This </a:t>
            </a:r>
            <a:r>
              <a:rPr lang="en-US" sz="2000" dirty="0"/>
              <a:t>group will focus on key issues including access to data, data analytics, and use cases to highlight the use of predictive analytics to identify patients at risk, align appropriate interventions, and improve health outcomes.</a:t>
            </a:r>
          </a:p>
          <a:p>
            <a:pPr marL="0" indent="0">
              <a:buNone/>
            </a:pPr>
            <a:r>
              <a:rPr lang="en-US" sz="2000" dirty="0" smtClean="0"/>
              <a:t>This </a:t>
            </a:r>
            <a:r>
              <a:rPr lang="en-US" sz="2000" dirty="0"/>
              <a:t>group will meet on the first Thursday of every month from 2:00 pm – 3:00 pm EDT to focus on appropriately broadening access to data and the growing role of analytics in driving value-based healthcare. </a:t>
            </a:r>
            <a:endParaRPr lang="en-US" dirty="0"/>
          </a:p>
          <a:p>
            <a:endParaRPr lang="en-US" dirty="0"/>
          </a:p>
        </p:txBody>
      </p:sp>
    </p:spTree>
    <p:extLst>
      <p:ext uri="{BB962C8B-B14F-4D97-AF65-F5344CB8AC3E}">
        <p14:creationId xmlns:p14="http://schemas.microsoft.com/office/powerpoint/2010/main" val="7296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9144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3075" name="Rectangle 4"/>
          <p:cNvSpPr>
            <a:spLocks noChangeArrowheads="1"/>
          </p:cNvSpPr>
          <p:nvPr/>
        </p:nvSpPr>
        <p:spPr bwMode="auto">
          <a:xfrm>
            <a:off x="0" y="6477000"/>
            <a:ext cx="9144000" cy="381000"/>
          </a:xfrm>
          <a:prstGeom prst="rect">
            <a:avLst/>
          </a:prstGeom>
          <a:solidFill>
            <a:srgbClr val="0A2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3076" name="Rectangle 5"/>
          <p:cNvSpPr>
            <a:spLocks noChangeArrowheads="1"/>
          </p:cNvSpPr>
          <p:nvPr/>
        </p:nvSpPr>
        <p:spPr bwMode="auto">
          <a:xfrm>
            <a:off x="0" y="914400"/>
            <a:ext cx="9144000" cy="76200"/>
          </a:xfrm>
          <a:prstGeom prst="rect">
            <a:avLst/>
          </a:prstGeom>
          <a:solidFill>
            <a:srgbClr val="FF11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latin typeface="Arial" charset="0"/>
              <a:ea typeface="ＭＳ Ｐゴシック" charset="-128"/>
            </a:endParaRPr>
          </a:p>
        </p:txBody>
      </p:sp>
      <p:sp>
        <p:nvSpPr>
          <p:cNvPr id="3078" name="Rectangle 9"/>
          <p:cNvSpPr>
            <a:spLocks noGrp="1" noChangeArrowheads="1"/>
          </p:cNvSpPr>
          <p:nvPr>
            <p:ph type="ctrTitle"/>
          </p:nvPr>
        </p:nvSpPr>
        <p:spPr>
          <a:xfrm>
            <a:off x="4572000" y="2209800"/>
            <a:ext cx="4572000" cy="756813"/>
          </a:xfrm>
          <a:noFill/>
        </p:spPr>
        <p:txBody>
          <a:bodyPr/>
          <a:lstStyle/>
          <a:p>
            <a:pPr eaLnBrk="1" hangingPunct="1"/>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400" dirty="0" smtClean="0">
                <a:solidFill>
                  <a:srgbClr val="173DA9"/>
                </a:solidFill>
              </a:rPr>
              <a:t>Clinical Decision Support</a:t>
            </a:r>
            <a:r>
              <a:rPr lang="en-US" sz="2000" dirty="0" smtClean="0">
                <a:solidFill>
                  <a:schemeClr val="tx1"/>
                </a:solidFill>
              </a:rPr>
              <a:t/>
            </a:r>
            <a:br>
              <a:rPr lang="en-US" sz="2000" dirty="0" smtClean="0">
                <a:solidFill>
                  <a:schemeClr val="tx1"/>
                </a:solidFill>
              </a:rPr>
            </a:br>
            <a:r>
              <a:rPr lang="en-US" sz="2000" dirty="0" smtClean="0">
                <a:solidFill>
                  <a:srgbClr val="C00000"/>
                </a:solidFill>
              </a:rPr>
              <a:t>Analytics in Action: Risks &amp; Rewards</a:t>
            </a:r>
            <a:r>
              <a:rPr lang="en-US" sz="2000" dirty="0" smtClean="0">
                <a:solidFill>
                  <a:srgbClr val="FF0000"/>
                </a:solidFill>
              </a:rPr>
              <a:t/>
            </a:r>
            <a:br>
              <a:rPr lang="en-US" sz="2000" dirty="0" smtClean="0">
                <a:solidFill>
                  <a:srgbClr val="FF0000"/>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1600" dirty="0" smtClean="0">
                <a:solidFill>
                  <a:schemeClr val="tx1"/>
                </a:solidFill>
              </a:rPr>
              <a:t>Presented to </a:t>
            </a:r>
            <a:r>
              <a:rPr lang="en-US" sz="1600" dirty="0" err="1" smtClean="0">
                <a:solidFill>
                  <a:schemeClr val="tx1"/>
                </a:solidFill>
              </a:rPr>
              <a:t>eHEALTH</a:t>
            </a:r>
            <a:r>
              <a:rPr lang="en-US" sz="1600" dirty="0" smtClean="0">
                <a:solidFill>
                  <a:schemeClr val="tx1"/>
                </a:solidFill>
              </a:rPr>
              <a:t> INITIATIVE</a:t>
            </a:r>
            <a:endParaRPr lang="en-US" sz="1600" dirty="0">
              <a:solidFill>
                <a:schemeClr val="tx1"/>
              </a:solidFill>
            </a:endParaRPr>
          </a:p>
        </p:txBody>
      </p:sp>
      <p:sp>
        <p:nvSpPr>
          <p:cNvPr id="3079" name="Rectangle 7"/>
          <p:cNvSpPr>
            <a:spLocks noGrp="1" noChangeArrowheads="1"/>
          </p:cNvSpPr>
          <p:nvPr>
            <p:ph type="subTitle" idx="1"/>
          </p:nvPr>
        </p:nvSpPr>
        <p:spPr>
          <a:xfrm>
            <a:off x="4572000" y="4495800"/>
            <a:ext cx="3581400" cy="1143000"/>
          </a:xfrm>
          <a:noFill/>
        </p:spPr>
        <p:txBody>
          <a:bodyPr/>
          <a:lstStyle/>
          <a:p>
            <a:pPr algn="l"/>
            <a:r>
              <a:rPr lang="en-US" sz="1600" b="1" dirty="0" smtClean="0"/>
              <a:t>Sarah Churchill Llamas, JD</a:t>
            </a:r>
            <a:endParaRPr lang="en-US" sz="1600" dirty="0"/>
          </a:p>
          <a:p>
            <a:pPr algn="l" eaLnBrk="1" hangingPunct="1"/>
            <a:r>
              <a:rPr lang="en-US" sz="1600" dirty="0" smtClean="0"/>
              <a:t>Chief Operating Officer</a:t>
            </a:r>
          </a:p>
          <a:p>
            <a:pPr algn="l" eaLnBrk="1" hangingPunct="1"/>
            <a:r>
              <a:rPr lang="en-US" sz="1600" dirty="0" smtClean="0"/>
              <a:t>iMorpheus Informatics System</a:t>
            </a:r>
          </a:p>
          <a:p>
            <a:pPr algn="l" eaLnBrk="1" hangingPunct="1"/>
            <a:r>
              <a:rPr lang="en-US" sz="1600" dirty="0" smtClean="0"/>
              <a:t>Sonic Healthcare USA</a:t>
            </a:r>
            <a:endParaRPr lang="en-US" sz="1600" dirty="0"/>
          </a:p>
          <a:p>
            <a:pPr algn="l" eaLnBrk="1" hangingPunct="1"/>
            <a:r>
              <a:rPr lang="en-US" sz="1600" dirty="0" smtClean="0"/>
              <a:t>June 2015</a:t>
            </a:r>
          </a:p>
          <a:p>
            <a:pPr algn="l" eaLnBrk="1" hangingPunct="1"/>
            <a:r>
              <a:rPr lang="en-US" sz="1600" dirty="0" smtClean="0"/>
              <a:t>sllamas@sonichealthcareusa.com</a:t>
            </a:r>
            <a:endParaRPr lang="en-US" sz="1600" dirty="0"/>
          </a:p>
        </p:txBody>
      </p:sp>
      <p:pic>
        <p:nvPicPr>
          <p:cNvPr id="9" name="Picture 9" descr="SHUSA logo"/>
          <p:cNvPicPr>
            <a:picLocks noChangeAspect="1" noChangeArrowheads="1"/>
          </p:cNvPicPr>
          <p:nvPr/>
        </p:nvPicPr>
        <p:blipFill>
          <a:blip r:embed="rId3">
            <a:lum contrast="12000"/>
          </a:blip>
          <a:srcRect/>
          <a:stretch>
            <a:fillRect/>
          </a:stretch>
        </p:blipFill>
        <p:spPr bwMode="auto">
          <a:xfrm>
            <a:off x="6477000" y="1400987"/>
            <a:ext cx="2233176" cy="455010"/>
          </a:xfrm>
          <a:prstGeom prst="rect">
            <a:avLst/>
          </a:prstGeom>
          <a:noFill/>
          <a:ln w="9525">
            <a:noFill/>
            <a:miter lim="800000"/>
            <a:headEnd/>
            <a:tailEnd/>
          </a:ln>
        </p:spPr>
      </p:pic>
      <p:pic>
        <p:nvPicPr>
          <p:cNvPr id="11" name="Picture 2"/>
          <p:cNvPicPr>
            <a:picLocks noChangeAspect="1"/>
          </p:cNvPicPr>
          <p:nvPr/>
        </p:nvPicPr>
        <p:blipFill>
          <a:blip r:embed="rId4">
            <a:extLst>
              <a:ext uri="{28A0092B-C50C-407E-A947-70E740481C1C}">
                <a14:useLocalDpi xmlns:a14="http://schemas.microsoft.com/office/drawing/2010/main" val="0"/>
              </a:ext>
            </a:extLst>
          </a:blip>
          <a:srcRect b="18407"/>
          <a:stretch>
            <a:fillRect/>
          </a:stretch>
        </p:blipFill>
        <p:spPr bwMode="auto">
          <a:xfrm>
            <a:off x="0" y="1153763"/>
            <a:ext cx="4648200" cy="53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3918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and Safety Problems in Healthcare</a:t>
            </a:r>
            <a:endParaRPr lang="en-US" dirty="0"/>
          </a:p>
        </p:txBody>
      </p:sp>
      <p:sp>
        <p:nvSpPr>
          <p:cNvPr id="3" name="Content Placeholder 2"/>
          <p:cNvSpPr>
            <a:spLocks noGrp="1"/>
          </p:cNvSpPr>
          <p:nvPr>
            <p:ph idx="1"/>
          </p:nvPr>
        </p:nvSpPr>
        <p:spPr/>
        <p:txBody>
          <a:bodyPr/>
          <a:lstStyle/>
          <a:p>
            <a:r>
              <a:rPr lang="en-US" dirty="0" smtClean="0"/>
              <a:t>Patients only receive the recommended care 55% of the time </a:t>
            </a:r>
            <a:r>
              <a:rPr lang="en-US" sz="1400" dirty="0" smtClean="0"/>
              <a:t>(2003 Rand Study: The </a:t>
            </a:r>
            <a:r>
              <a:rPr lang="en-US" sz="1400" dirty="0"/>
              <a:t>First National Report Card on Quality of Health Care in </a:t>
            </a:r>
            <a:r>
              <a:rPr lang="en-US" sz="1400" dirty="0" smtClean="0"/>
              <a:t>America)</a:t>
            </a:r>
            <a:endParaRPr lang="en-US" dirty="0"/>
          </a:p>
          <a:p>
            <a:r>
              <a:rPr lang="en-US" dirty="0" smtClean="0"/>
              <a:t>2010 AHRQ found recommended care rec’d 75% of the time.</a:t>
            </a:r>
          </a:p>
          <a:p>
            <a:r>
              <a:rPr lang="en-US" dirty="0" smtClean="0"/>
              <a:t>Medication errors</a:t>
            </a:r>
          </a:p>
          <a:p>
            <a:pPr lvl="1"/>
            <a:r>
              <a:rPr lang="en-US" dirty="0" smtClean="0"/>
              <a:t>50% of errors occur during the ordering stage</a:t>
            </a:r>
          </a:p>
          <a:p>
            <a:pPr lvl="2"/>
            <a:r>
              <a:rPr lang="en-US" dirty="0" smtClean="0"/>
              <a:t>Mostly dosing errors</a:t>
            </a:r>
          </a:p>
          <a:p>
            <a:pPr lvl="1"/>
            <a:r>
              <a:rPr lang="en-US" dirty="0" smtClean="0"/>
              <a:t>25% at administration stage</a:t>
            </a:r>
          </a:p>
          <a:p>
            <a:r>
              <a:rPr lang="en-US" dirty="0" smtClean="0"/>
              <a:t>Still few penalties for unsafe care, but that is starting to change.</a:t>
            </a:r>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7</a:t>
            </a:fld>
            <a:endParaRPr lang="en-US" dirty="0">
              <a:solidFill>
                <a:srgbClr val="FFFFFF"/>
              </a:solidFill>
            </a:endParaRPr>
          </a:p>
        </p:txBody>
      </p:sp>
    </p:spTree>
    <p:extLst>
      <p:ext uri="{BB962C8B-B14F-4D97-AF65-F5344CB8AC3E}">
        <p14:creationId xmlns:p14="http://schemas.microsoft.com/office/powerpoint/2010/main" val="146494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Clinical Decision Support Can Help</a:t>
            </a:r>
            <a:endParaRPr lang="en-US" dirty="0"/>
          </a:p>
        </p:txBody>
      </p:sp>
      <p:sp>
        <p:nvSpPr>
          <p:cNvPr id="3" name="Content Placeholder 2"/>
          <p:cNvSpPr>
            <a:spLocks noGrp="1"/>
          </p:cNvSpPr>
          <p:nvPr>
            <p:ph idx="1"/>
          </p:nvPr>
        </p:nvSpPr>
        <p:spPr/>
        <p:txBody>
          <a:bodyPr/>
          <a:lstStyle/>
          <a:p>
            <a:pPr>
              <a:spcAft>
                <a:spcPts val="600"/>
              </a:spcAft>
            </a:pPr>
            <a:r>
              <a:rPr lang="en-US" dirty="0" smtClean="0"/>
              <a:t>Clinicians look at results, document orders, document notes, and communicate with others daily.</a:t>
            </a:r>
          </a:p>
          <a:p>
            <a:pPr>
              <a:spcAft>
                <a:spcPts val="600"/>
              </a:spcAft>
            </a:pPr>
            <a:r>
              <a:rPr lang="en-US" dirty="0" smtClean="0"/>
              <a:t>Clinical decision support: trying to embed clinical knowledge and recommendations within the workflow</a:t>
            </a:r>
          </a:p>
          <a:p>
            <a:pPr>
              <a:spcAft>
                <a:spcPts val="600"/>
              </a:spcAft>
            </a:pPr>
            <a:r>
              <a:rPr lang="en-US" dirty="0" smtClean="0"/>
              <a:t>Benefits:</a:t>
            </a:r>
          </a:p>
          <a:p>
            <a:pPr lvl="1">
              <a:spcAft>
                <a:spcPts val="600"/>
              </a:spcAft>
            </a:pPr>
            <a:r>
              <a:rPr lang="en-US" dirty="0" smtClean="0"/>
              <a:t>Realize best practices</a:t>
            </a:r>
          </a:p>
          <a:p>
            <a:pPr lvl="1">
              <a:spcAft>
                <a:spcPts val="600"/>
              </a:spcAft>
            </a:pPr>
            <a:r>
              <a:rPr lang="en-US" dirty="0" smtClean="0"/>
              <a:t>Adherence with guidelines</a:t>
            </a:r>
          </a:p>
          <a:p>
            <a:pPr lvl="1">
              <a:spcAft>
                <a:spcPts val="600"/>
              </a:spcAft>
            </a:pPr>
            <a:r>
              <a:rPr lang="en-US" dirty="0" smtClean="0"/>
              <a:t>Provide safer care</a:t>
            </a:r>
          </a:p>
          <a:p>
            <a:pPr lvl="1">
              <a:spcAft>
                <a:spcPts val="600"/>
              </a:spcAft>
            </a:pPr>
            <a:r>
              <a:rPr lang="en-US" dirty="0" smtClean="0"/>
              <a:t>Provide reliable care</a:t>
            </a:r>
          </a:p>
          <a:p>
            <a:pPr lvl="1">
              <a:spcAft>
                <a:spcPts val="600"/>
              </a:spcAft>
            </a:pPr>
            <a:r>
              <a:rPr lang="en-US" dirty="0" smtClean="0"/>
              <a:t>Realize cost savings</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(c) 2014 Sonic Healthcare USA </a:t>
            </a:r>
            <a:endParaRPr lang="en-US" dirty="0">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3429000"/>
            <a:ext cx="33242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8</a:t>
            </a:fld>
            <a:endParaRPr lang="en-US" dirty="0">
              <a:solidFill>
                <a:srgbClr val="FFFFFF"/>
              </a:solidFill>
            </a:endParaRPr>
          </a:p>
        </p:txBody>
      </p:sp>
    </p:spTree>
    <p:extLst>
      <p:ext uri="{BB962C8B-B14F-4D97-AF65-F5344CB8AC3E}">
        <p14:creationId xmlns:p14="http://schemas.microsoft.com/office/powerpoint/2010/main" val="333642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Clinical Decision Support</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Workflow support</a:t>
            </a:r>
          </a:p>
          <a:p>
            <a:pPr lvl="1"/>
            <a:r>
              <a:rPr lang="en-US" dirty="0" smtClean="0"/>
              <a:t>Increases the standardization and reliability of care</a:t>
            </a:r>
          </a:p>
          <a:p>
            <a:pPr lvl="2"/>
            <a:r>
              <a:rPr lang="en-US" dirty="0" smtClean="0"/>
              <a:t>Order sets</a:t>
            </a:r>
          </a:p>
          <a:p>
            <a:pPr lvl="2"/>
            <a:r>
              <a:rPr lang="en-US" dirty="0" smtClean="0"/>
              <a:t>Medication reconciliation process during TOC</a:t>
            </a:r>
          </a:p>
          <a:p>
            <a:pPr lvl="1"/>
            <a:r>
              <a:rPr lang="en-US" dirty="0" smtClean="0"/>
              <a:t>New workflows emerging who need analytics support</a:t>
            </a:r>
          </a:p>
          <a:p>
            <a:r>
              <a:rPr lang="en-US" dirty="0" smtClean="0"/>
              <a:t>Synchronous data entry checking, rules and alerts</a:t>
            </a:r>
          </a:p>
          <a:p>
            <a:pPr lvl="2"/>
            <a:r>
              <a:rPr lang="en-US" dirty="0" smtClean="0"/>
              <a:t>Drug-drug and drug allergy checking</a:t>
            </a:r>
          </a:p>
          <a:p>
            <a:pPr lvl="2"/>
            <a:r>
              <a:rPr lang="en-US" dirty="0" smtClean="0"/>
              <a:t>Alerts to make sure labs are ordered in conjunction with a medication</a:t>
            </a:r>
          </a:p>
          <a:p>
            <a:pPr lvl="2"/>
            <a:r>
              <a:rPr lang="en-US" dirty="0" smtClean="0"/>
              <a:t>Drug dosing decision support</a:t>
            </a:r>
          </a:p>
          <a:p>
            <a:pPr lvl="2"/>
            <a:r>
              <a:rPr lang="en-US" dirty="0" smtClean="0"/>
              <a:t>Health maintenance reminders</a:t>
            </a:r>
          </a:p>
          <a:p>
            <a:pPr lvl="3"/>
            <a:r>
              <a:rPr lang="en-US" dirty="0" smtClean="0"/>
              <a:t>Mammogram reminders</a:t>
            </a:r>
          </a:p>
          <a:p>
            <a:pPr lvl="3"/>
            <a:r>
              <a:rPr lang="en-US" dirty="0" smtClean="0"/>
              <a:t>Regular cholesterol checks</a:t>
            </a:r>
          </a:p>
          <a:p>
            <a:pPr lvl="3"/>
            <a:r>
              <a:rPr lang="en-US" dirty="0" smtClean="0"/>
              <a:t>Regular HbA1c orders</a:t>
            </a:r>
          </a:p>
          <a:p>
            <a:r>
              <a:rPr lang="en-US" dirty="0" smtClean="0"/>
              <a:t>Analytics regarding cost and clinical appropriateness (population management or health benefits planning) </a:t>
            </a:r>
            <a:endParaRPr lang="en-US" dirty="0"/>
          </a:p>
        </p:txBody>
      </p:sp>
      <p:sp>
        <p:nvSpPr>
          <p:cNvPr id="4" name="Footer Placeholder 3"/>
          <p:cNvSpPr>
            <a:spLocks noGrp="1"/>
          </p:cNvSpPr>
          <p:nvPr>
            <p:ph type="ftr" sz="quarter" idx="10"/>
          </p:nvPr>
        </p:nvSpPr>
        <p:spPr/>
        <p:txBody>
          <a:bodyPr/>
          <a:lstStyle/>
          <a:p>
            <a:pPr>
              <a:defRPr/>
            </a:pPr>
            <a:r>
              <a:rPr lang="en-US" sz="1050" smtClean="0">
                <a:solidFill>
                  <a:srgbClr val="FFFFFF"/>
                </a:solidFill>
              </a:rPr>
              <a:t>(c) 2014 Sonic Healthcare USA </a:t>
            </a:r>
            <a:endParaRPr lang="en-US" dirty="0">
              <a:solidFill>
                <a:srgbClr val="FFFF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962400"/>
            <a:ext cx="1809750" cy="145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1"/>
          </p:nvPr>
        </p:nvSpPr>
        <p:spPr/>
        <p:txBody>
          <a:bodyPr/>
          <a:lstStyle/>
          <a:p>
            <a:pPr>
              <a:defRPr/>
            </a:pPr>
            <a:fld id="{FA68C1B3-78F3-4D83-9421-710A54655DC9}" type="slidenum">
              <a:rPr lang="en-US" smtClean="0">
                <a:solidFill>
                  <a:srgbClr val="FFFFFF"/>
                </a:solidFill>
              </a:rPr>
              <a:pPr>
                <a:defRPr/>
              </a:pPr>
              <a:t>9</a:t>
            </a:fld>
            <a:endParaRPr lang="en-US" dirty="0">
              <a:solidFill>
                <a:srgbClr val="FFFFFF"/>
              </a:solidFill>
            </a:endParaRPr>
          </a:p>
        </p:txBody>
      </p:sp>
    </p:spTree>
    <p:extLst>
      <p:ext uri="{BB962C8B-B14F-4D97-AF65-F5344CB8AC3E}">
        <p14:creationId xmlns:p14="http://schemas.microsoft.com/office/powerpoint/2010/main" val="4077672963"/>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2980</Words>
  <Application>Microsoft Office PowerPoint</Application>
  <PresentationFormat>On-screen Show (4:3)</PresentationFormat>
  <Paragraphs>324</Paragraphs>
  <Slides>40</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ＭＳ Ｐゴシック</vt:lpstr>
      <vt:lpstr>Arial</vt:lpstr>
      <vt:lpstr>Calibri</vt:lpstr>
      <vt:lpstr>Century Gothic</vt:lpstr>
      <vt:lpstr>Wingdings</vt:lpstr>
      <vt:lpstr>1_Default Design</vt:lpstr>
      <vt:lpstr>Default Design</vt:lpstr>
      <vt:lpstr>2_Default Design</vt:lpstr>
      <vt:lpstr>eHealth Initiative Data Analytics Sub-Workgroup</vt:lpstr>
      <vt:lpstr>Reminder</vt:lpstr>
      <vt:lpstr>Agenda</vt:lpstr>
      <vt:lpstr>About eHealth Initiative</vt:lpstr>
      <vt:lpstr>Data Analytics Sub-Workgroup Purpose</vt:lpstr>
      <vt:lpstr>   Clinical Decision Support Analytics in Action: Risks &amp; Rewards       Presented to eHEALTH INITIATIVE</vt:lpstr>
      <vt:lpstr>Quality and Safety Problems in Healthcare</vt:lpstr>
      <vt:lpstr>How Clinical Decision Support Can Help</vt:lpstr>
      <vt:lpstr>Uses of Clinical Decision Support</vt:lpstr>
      <vt:lpstr>Advantages of Clinical Decision Support</vt:lpstr>
      <vt:lpstr>Example: Order Sets</vt:lpstr>
      <vt:lpstr>Rule-Based Clinical Decision Support</vt:lpstr>
      <vt:lpstr>Meaningful Use and Clinical Decision Support</vt:lpstr>
      <vt:lpstr>FDA Regulation</vt:lpstr>
      <vt:lpstr>Evidence of Risk</vt:lpstr>
      <vt:lpstr>One Risk: Alert Fatigue</vt:lpstr>
      <vt:lpstr>Current Legislation</vt:lpstr>
      <vt:lpstr>McKesson Technologies – Lessons from an FDA Recall</vt:lpstr>
      <vt:lpstr>McKesson Technologies – Lessons from an FDA Recall</vt:lpstr>
      <vt:lpstr>Liability Issues</vt:lpstr>
      <vt:lpstr>What Are The Legal Risks?</vt:lpstr>
      <vt:lpstr>Resulting Negligence</vt:lpstr>
      <vt:lpstr>Liability for Hospitals and Healthcare Organizations</vt:lpstr>
      <vt:lpstr>Vendor Liability</vt:lpstr>
      <vt:lpstr>Availability of Data</vt:lpstr>
      <vt:lpstr>User Interface Issues</vt:lpstr>
      <vt:lpstr>PowerPoint Presentation</vt:lpstr>
      <vt:lpstr>Sonic Healthcare Worldwide Eight countries on three continents; $7B market cap (ASX:SHL)</vt:lpstr>
      <vt:lpstr>Sonic Healthcare</vt:lpstr>
      <vt:lpstr>Sonic Healthcare USA</vt:lpstr>
      <vt:lpstr>Lab Testing is a Key Regulator of Other Healthcare Costs</vt:lpstr>
      <vt:lpstr>Testing a small % of costs - large impact on non-lab downstream costs</vt:lpstr>
      <vt:lpstr>The Case for Clinical Decision Support in Lab Testing</vt:lpstr>
      <vt:lpstr>How Sonic is leveraging laboratory data</vt:lpstr>
      <vt:lpstr>Examples of how lab data can be utilized</vt:lpstr>
      <vt:lpstr>Example: Population-based study utilizing lab data</vt:lpstr>
      <vt:lpstr>   Clinical Decision Support Analytics in Action: Risks &amp; Rewards       Presented to eHEALTH INITIATIVE</vt:lpstr>
      <vt:lpstr>Any discussion questions</vt:lpstr>
      <vt:lpstr>Workgroup Discussion</vt:lpstr>
      <vt:lpstr>Meeting Conclusion</vt:lpstr>
    </vt:vector>
  </TitlesOfParts>
  <Company>eHealth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Annual Members Only Meeting: Next Steps for Achieving eHealth Initiative’s Mission</dc:title>
  <dc:creator>Alex Kontur</dc:creator>
  <cp:lastModifiedBy>Claudia Ellison</cp:lastModifiedBy>
  <cp:revision>57</cp:revision>
  <dcterms:created xsi:type="dcterms:W3CDTF">2012-01-04T17:52:58Z</dcterms:created>
  <dcterms:modified xsi:type="dcterms:W3CDTF">2015-06-04T12:02:16Z</dcterms:modified>
</cp:coreProperties>
</file>