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21"/>
  </p:notesMasterIdLst>
  <p:handoutMasterIdLst>
    <p:handoutMasterId r:id="rId22"/>
  </p:handoutMasterIdLst>
  <p:sldIdLst>
    <p:sldId id="261" r:id="rId4"/>
    <p:sldId id="272" r:id="rId5"/>
    <p:sldId id="262" r:id="rId6"/>
    <p:sldId id="397" r:id="rId7"/>
    <p:sldId id="395" r:id="rId8"/>
    <p:sldId id="396" r:id="rId9"/>
    <p:sldId id="398" r:id="rId10"/>
    <p:sldId id="399" r:id="rId11"/>
    <p:sldId id="400" r:id="rId12"/>
    <p:sldId id="402" r:id="rId13"/>
    <p:sldId id="401" r:id="rId14"/>
    <p:sldId id="361" r:id="rId15"/>
    <p:sldId id="273" r:id="rId16"/>
    <p:sldId id="274" r:id="rId17"/>
    <p:sldId id="391" r:id="rId18"/>
    <p:sldId id="392" r:id="rId19"/>
    <p:sldId id="393" r:id="rId20"/>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cy Okubo" initials="TO"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48"/>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5615" autoAdjust="0"/>
    <p:restoredTop sz="99725" autoAdjust="0"/>
  </p:normalViewPr>
  <p:slideViewPr>
    <p:cSldViewPr>
      <p:cViewPr>
        <p:scale>
          <a:sx n="90" d="100"/>
          <a:sy n="90" d="100"/>
        </p:scale>
        <p:origin x="-1603" y="-163"/>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67050" cy="468313"/>
          </a:xfrm>
          <a:prstGeom prst="rect">
            <a:avLst/>
          </a:prstGeom>
        </p:spPr>
        <p:txBody>
          <a:bodyPr vert="horz" lIns="91409" tIns="45704" rIns="91409" bIns="45704" rtlCol="0"/>
          <a:lstStyle>
            <a:lvl1pPr algn="l">
              <a:defRPr sz="1200"/>
            </a:lvl1pPr>
          </a:lstStyle>
          <a:p>
            <a:endParaRPr lang="en-US"/>
          </a:p>
        </p:txBody>
      </p:sp>
      <p:sp>
        <p:nvSpPr>
          <p:cNvPr id="3" name="Date Placeholder 2"/>
          <p:cNvSpPr>
            <a:spLocks noGrp="1"/>
          </p:cNvSpPr>
          <p:nvPr>
            <p:ph type="dt" sz="quarter" idx="1"/>
          </p:nvPr>
        </p:nvSpPr>
        <p:spPr>
          <a:xfrm>
            <a:off x="4008438" y="2"/>
            <a:ext cx="3067050" cy="468313"/>
          </a:xfrm>
          <a:prstGeom prst="rect">
            <a:avLst/>
          </a:prstGeom>
        </p:spPr>
        <p:txBody>
          <a:bodyPr vert="horz" lIns="91409" tIns="45704" rIns="91409" bIns="45704" rtlCol="0"/>
          <a:lstStyle>
            <a:lvl1pPr algn="r">
              <a:defRPr sz="1200"/>
            </a:lvl1pPr>
          </a:lstStyle>
          <a:p>
            <a:fld id="{555551E2-541E-448C-9C08-424D589B99D8}" type="datetimeFigureOut">
              <a:rPr lang="en-US" smtClean="0"/>
              <a:t>1/19/2016</a:t>
            </a:fld>
            <a:endParaRPr lang="en-US"/>
          </a:p>
        </p:txBody>
      </p:sp>
      <p:sp>
        <p:nvSpPr>
          <p:cNvPr id="4" name="Footer Placeholder 3"/>
          <p:cNvSpPr>
            <a:spLocks noGrp="1"/>
          </p:cNvSpPr>
          <p:nvPr>
            <p:ph type="ftr" sz="quarter" idx="2"/>
          </p:nvPr>
        </p:nvSpPr>
        <p:spPr>
          <a:xfrm>
            <a:off x="2" y="8893177"/>
            <a:ext cx="3067050" cy="468313"/>
          </a:xfrm>
          <a:prstGeom prst="rect">
            <a:avLst/>
          </a:prstGeom>
        </p:spPr>
        <p:txBody>
          <a:bodyPr vert="horz" lIns="91409" tIns="45704" rIns="91409" bIns="45704"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7"/>
            <a:ext cx="3067050" cy="468313"/>
          </a:xfrm>
          <a:prstGeom prst="rect">
            <a:avLst/>
          </a:prstGeom>
        </p:spPr>
        <p:txBody>
          <a:bodyPr vert="horz" lIns="91409" tIns="45704" rIns="91409" bIns="45704" rtlCol="0" anchor="b"/>
          <a:lstStyle>
            <a:lvl1pPr algn="r">
              <a:defRPr sz="1200"/>
            </a:lvl1pPr>
          </a:lstStyle>
          <a:p>
            <a:fld id="{0146AD75-1055-4F0D-9951-D09232356EE9}" type="slidenum">
              <a:rPr lang="en-US" smtClean="0"/>
              <a:t>‹#›</a:t>
            </a:fld>
            <a:endParaRPr lang="en-US"/>
          </a:p>
        </p:txBody>
      </p:sp>
    </p:spTree>
    <p:extLst>
      <p:ext uri="{BB962C8B-B14F-4D97-AF65-F5344CB8AC3E}">
        <p14:creationId xmlns:p14="http://schemas.microsoft.com/office/powerpoint/2010/main" val="139071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66733" cy="468154"/>
          </a:xfrm>
          <a:prstGeom prst="rect">
            <a:avLst/>
          </a:prstGeom>
        </p:spPr>
        <p:txBody>
          <a:bodyPr vert="horz" lIns="93906" tIns="46952" rIns="93906" bIns="46952" rtlCol="0"/>
          <a:lstStyle>
            <a:lvl1pPr algn="l">
              <a:defRPr sz="1200"/>
            </a:lvl1pPr>
          </a:lstStyle>
          <a:p>
            <a:endParaRPr lang="en-US" dirty="0"/>
          </a:p>
        </p:txBody>
      </p:sp>
      <p:sp>
        <p:nvSpPr>
          <p:cNvPr id="3" name="Date Placeholder 2"/>
          <p:cNvSpPr>
            <a:spLocks noGrp="1"/>
          </p:cNvSpPr>
          <p:nvPr>
            <p:ph type="dt" idx="1"/>
          </p:nvPr>
        </p:nvSpPr>
        <p:spPr>
          <a:xfrm>
            <a:off x="4008707" y="0"/>
            <a:ext cx="3066733" cy="468154"/>
          </a:xfrm>
          <a:prstGeom prst="rect">
            <a:avLst/>
          </a:prstGeom>
        </p:spPr>
        <p:txBody>
          <a:bodyPr vert="horz" lIns="93906" tIns="46952" rIns="93906" bIns="46952" rtlCol="0"/>
          <a:lstStyle>
            <a:lvl1pPr algn="r">
              <a:defRPr sz="1200"/>
            </a:lvl1pPr>
          </a:lstStyle>
          <a:p>
            <a:fld id="{560052E1-1E13-41BB-84D0-963DB4DD067D}" type="datetimeFigureOut">
              <a:rPr lang="en-US" smtClean="0"/>
              <a:t>1/19/2016</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06" tIns="46952" rIns="93906" bIns="46952"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06" tIns="46952" rIns="93906" bIns="469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93296"/>
            <a:ext cx="3066733" cy="468154"/>
          </a:xfrm>
          <a:prstGeom prst="rect">
            <a:avLst/>
          </a:prstGeom>
        </p:spPr>
        <p:txBody>
          <a:bodyPr vert="horz" lIns="93906" tIns="46952" rIns="93906" bIns="4695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7" y="8893296"/>
            <a:ext cx="3066733" cy="468154"/>
          </a:xfrm>
          <a:prstGeom prst="rect">
            <a:avLst/>
          </a:prstGeom>
        </p:spPr>
        <p:txBody>
          <a:bodyPr vert="horz" lIns="93906" tIns="46952" rIns="93906" bIns="46952" rtlCol="0" anchor="b"/>
          <a:lstStyle>
            <a:lvl1pPr algn="r">
              <a:defRPr sz="1200"/>
            </a:lvl1pPr>
          </a:lstStyle>
          <a:p>
            <a:fld id="{9BB78B22-6998-4A87-8FE3-BCE34C3C803F}" type="slidenum">
              <a:rPr lang="en-US" smtClean="0"/>
              <a:t>‹#›</a:t>
            </a:fld>
            <a:endParaRPr lang="en-US" dirty="0"/>
          </a:p>
        </p:txBody>
      </p:sp>
    </p:spTree>
    <p:extLst>
      <p:ext uri="{BB962C8B-B14F-4D97-AF65-F5344CB8AC3E}">
        <p14:creationId xmlns:p14="http://schemas.microsoft.com/office/powerpoint/2010/main" val="47020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6975" y="701675"/>
            <a:ext cx="4683125" cy="35115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359D8E-2A04-7648-BB99-EC53D2571000}" type="slidenum">
              <a:rPr lang="en-US" smtClean="0"/>
              <a:t>15</a:t>
            </a:fld>
            <a:endParaRPr lang="en-US"/>
          </a:p>
        </p:txBody>
      </p:sp>
    </p:spTree>
    <p:extLst>
      <p:ext uri="{BB962C8B-B14F-4D97-AF65-F5344CB8AC3E}">
        <p14:creationId xmlns:p14="http://schemas.microsoft.com/office/powerpoint/2010/main" val="2139229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5" name="Rectangle 5"/>
          <p:cNvSpPr>
            <a:spLocks noChangeArrowheads="1"/>
          </p:cNvSpPr>
          <p:nvPr/>
        </p:nvSpPr>
        <p:spPr bwMode="auto">
          <a:xfrm>
            <a:off x="0"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pic>
        <p:nvPicPr>
          <p:cNvPr id="6" name="Picture 6" descr="eHealthTop"/>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09800" y="381000"/>
            <a:ext cx="45720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2" name="Rectangle 2"/>
          <p:cNvSpPr>
            <a:spLocks noGrp="1" noChangeArrowheads="1"/>
          </p:cNvSpPr>
          <p:nvPr>
            <p:ph type="ctrTitle"/>
          </p:nvPr>
        </p:nvSpPr>
        <p:spPr>
          <a:xfrm>
            <a:off x="685800" y="2130426"/>
            <a:ext cx="7772400" cy="1470025"/>
          </a:xfrm>
        </p:spPr>
        <p:txBody>
          <a:bodyPr/>
          <a:lstStyle>
            <a:lvl1pPr>
              <a:defRPr/>
            </a:lvl1pPr>
          </a:lstStyle>
          <a:p>
            <a:pPr lvl="0"/>
            <a:r>
              <a:rPr lang="en-US" noProof="0" smtClean="0"/>
              <a:t>Click to edit Master title style</a:t>
            </a:r>
          </a:p>
        </p:txBody>
      </p:sp>
      <p:sp>
        <p:nvSpPr>
          <p:cNvPr id="133123"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2162560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25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80768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67081" y="6420105"/>
            <a:ext cx="626035" cy="366183"/>
          </a:xfrm>
          <a:prstGeom prst="rect">
            <a:avLst/>
          </a:prstGeom>
        </p:spPr>
        <p:txBody>
          <a:bodyPr/>
          <a:lstStyle/>
          <a:p>
            <a:fld id="{A88B48FB-E956-2048-9E74-C69E7CAA26CC}" type="slidenum">
              <a:rPr lang="en-US" smtClean="0"/>
              <a:pPr/>
              <a:t>‹#›</a:t>
            </a:fld>
            <a:endParaRPr lang="en-US"/>
          </a:p>
        </p:txBody>
      </p:sp>
      <p:sp>
        <p:nvSpPr>
          <p:cNvPr id="7" name="Text Placeholder 6"/>
          <p:cNvSpPr>
            <a:spLocks noGrp="1"/>
          </p:cNvSpPr>
          <p:nvPr>
            <p:ph type="body" sz="quarter" idx="13"/>
          </p:nvPr>
        </p:nvSpPr>
        <p:spPr>
          <a:xfrm>
            <a:off x="115888" y="965201"/>
            <a:ext cx="3887787" cy="349251"/>
          </a:xfrm>
        </p:spPr>
        <p:txBody>
          <a:bodyPr/>
          <a:lstStyle/>
          <a:p>
            <a:pPr lvl="0"/>
            <a:r>
              <a:rPr lang="en-US" dirty="0" smtClean="0"/>
              <a:t>Click to edit Master text styles</a:t>
            </a:r>
          </a:p>
        </p:txBody>
      </p:sp>
    </p:spTree>
    <p:extLst>
      <p:ext uri="{BB962C8B-B14F-4D97-AF65-F5344CB8AC3E}">
        <p14:creationId xmlns:p14="http://schemas.microsoft.com/office/powerpoint/2010/main" val="2356964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solidFill>
                  <a:srgbClr val="CCCCCC"/>
                </a:solidFill>
              </a:rPr>
              <a:pPr/>
              <a:t>‹#›</a:t>
            </a:fld>
            <a:endParaRPr lang="en-US">
              <a:solidFill>
                <a:srgbClr val="CCCCCC"/>
              </a:solidFill>
            </a:endParaRPr>
          </a:p>
        </p:txBody>
      </p:sp>
    </p:spTree>
    <p:extLst>
      <p:ext uri="{BB962C8B-B14F-4D97-AF65-F5344CB8AC3E}">
        <p14:creationId xmlns:p14="http://schemas.microsoft.com/office/powerpoint/2010/main" val="940484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solidFill>
                  <a:srgbClr val="CCCCCC"/>
                </a:solidFill>
              </a:rPr>
              <a:pPr/>
              <a:t>‹#›</a:t>
            </a:fld>
            <a:endParaRPr lang="en-US">
              <a:solidFill>
                <a:srgbClr val="CCCCCC"/>
              </a:solidFill>
            </a:endParaRPr>
          </a:p>
        </p:txBody>
      </p:sp>
      <p:sp>
        <p:nvSpPr>
          <p:cNvPr id="7" name="Text Placeholder 6"/>
          <p:cNvSpPr>
            <a:spLocks noGrp="1"/>
          </p:cNvSpPr>
          <p:nvPr>
            <p:ph type="body" sz="quarter" idx="13"/>
          </p:nvPr>
        </p:nvSpPr>
        <p:spPr>
          <a:xfrm>
            <a:off x="115888" y="965201"/>
            <a:ext cx="3887787" cy="349251"/>
          </a:xfrm>
        </p:spPr>
        <p:txBody>
          <a:bodyPr/>
          <a:lstStyle/>
          <a:p>
            <a:pPr lvl="0"/>
            <a:r>
              <a:rPr lang="en-US" dirty="0" smtClean="0"/>
              <a:t>Click to edit Master text styles</a:t>
            </a:r>
          </a:p>
        </p:txBody>
      </p:sp>
    </p:spTree>
    <p:extLst>
      <p:ext uri="{BB962C8B-B14F-4D97-AF65-F5344CB8AC3E}">
        <p14:creationId xmlns:p14="http://schemas.microsoft.com/office/powerpoint/2010/main" val="62203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solidFill>
                  <a:srgbClr val="CCCCCC"/>
                </a:solidFill>
              </a:rPr>
              <a:pPr/>
              <a:t>‹#›</a:t>
            </a:fld>
            <a:endParaRPr lang="en-US">
              <a:solidFill>
                <a:srgbClr val="CCCCCC"/>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3348780720"/>
              </p:ext>
            </p:extLst>
          </p:nvPr>
        </p:nvGraphicFramePr>
        <p:xfrm>
          <a:off x="204787" y="1403202"/>
          <a:ext cx="5953649" cy="4053840"/>
        </p:xfrm>
        <a:graphic>
          <a:graphicData uri="http://schemas.openxmlformats.org/drawingml/2006/table">
            <a:tbl>
              <a:tblPr firstRow="1" lastRow="1" bandRow="1">
                <a:tableStyleId>{1FECB4D8-DB02-4DC6-A0A2-4F2EBAE1DC90}</a:tableStyleId>
              </a:tblPr>
              <a:tblGrid>
                <a:gridCol w="4802370"/>
                <a:gridCol w="716414"/>
                <a:gridCol w="434865"/>
              </a:tblGrid>
              <a:tr h="579120">
                <a:tc>
                  <a:txBody>
                    <a:bodyPr/>
                    <a:lstStyle/>
                    <a:p>
                      <a:r>
                        <a:rPr lang="en-US" sz="1500" dirty="0" smtClean="0">
                          <a:solidFill>
                            <a:schemeClr val="bg1"/>
                          </a:solidFill>
                          <a:latin typeface="Arial"/>
                          <a:cs typeface="Arial"/>
                        </a:rPr>
                        <a:t>Answer Choices</a:t>
                      </a:r>
                      <a:endParaRPr lang="en-US" sz="1500" dirty="0">
                        <a:solidFill>
                          <a:schemeClr val="bg1"/>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500" dirty="0" smtClean="0">
                          <a:solidFill>
                            <a:schemeClr val="bg1"/>
                          </a:solidFill>
                          <a:latin typeface="Arial"/>
                          <a:cs typeface="Arial"/>
                        </a:rPr>
                        <a:t>Responses</a:t>
                      </a:r>
                      <a:endParaRPr lang="en-US" sz="1500" dirty="0">
                        <a:solidFill>
                          <a:schemeClr val="bg1"/>
                        </a:solidFill>
                        <a:latin typeface="Arial"/>
                        <a:cs typeface="Arial"/>
                      </a:endParaRPr>
                    </a:p>
                  </a:txBody>
                  <a:tcPr marT="60960" marB="6096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548640">
                <a:tc>
                  <a:txBody>
                    <a:bodyPr/>
                    <a:lstStyle/>
                    <a:p>
                      <a:r>
                        <a:rPr lang="en-US" sz="1500" dirty="0" smtClean="0">
                          <a:solidFill>
                            <a:schemeClr val="tx1"/>
                          </a:solidFill>
                          <a:latin typeface="Arial"/>
                          <a:cs typeface="Arial"/>
                        </a:rPr>
                        <a:t>Less than one year</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500" dirty="0" smtClean="0">
                          <a:solidFill>
                            <a:schemeClr val="tx1"/>
                          </a:solidFill>
                          <a:latin typeface="Arial"/>
                          <a:cs typeface="Arial"/>
                        </a:rPr>
                        <a:t>10.00%</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500" dirty="0" smtClean="0">
                          <a:solidFill>
                            <a:schemeClr val="tx1"/>
                          </a:solidFill>
                          <a:latin typeface="Arial"/>
                          <a:cs typeface="Arial"/>
                        </a:rPr>
                        <a:t>10</a:t>
                      </a:r>
                      <a:endParaRPr lang="en-US" sz="15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8640">
                <a:tc>
                  <a:txBody>
                    <a:bodyPr/>
                    <a:lstStyle/>
                    <a:p>
                      <a:r>
                        <a:rPr lang="en-US" sz="1500" dirty="0" smtClean="0">
                          <a:solidFill>
                            <a:schemeClr val="tx1"/>
                          </a:solidFill>
                          <a:latin typeface="Arial"/>
                          <a:cs typeface="Arial"/>
                        </a:rPr>
                        <a:t>1 to 3 years</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500" dirty="0" smtClean="0">
                          <a:solidFill>
                            <a:schemeClr val="tx1"/>
                          </a:solidFill>
                          <a:latin typeface="Arial"/>
                          <a:cs typeface="Arial"/>
                        </a:rPr>
                        <a:t>10.00%</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500" dirty="0" smtClean="0">
                          <a:solidFill>
                            <a:schemeClr val="tx1"/>
                          </a:solidFill>
                          <a:latin typeface="Arial"/>
                          <a:cs typeface="Arial"/>
                        </a:rPr>
                        <a:t>10</a:t>
                      </a:r>
                      <a:endParaRPr lang="en-US" sz="15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8640">
                <a:tc>
                  <a:txBody>
                    <a:bodyPr/>
                    <a:lstStyle/>
                    <a:p>
                      <a:r>
                        <a:rPr lang="en-US" sz="1500" dirty="0" smtClean="0">
                          <a:solidFill>
                            <a:schemeClr val="tx1"/>
                          </a:solidFill>
                          <a:latin typeface="Arial"/>
                          <a:cs typeface="Arial"/>
                        </a:rPr>
                        <a:t>3 to 5 years</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500" dirty="0" smtClean="0">
                          <a:solidFill>
                            <a:schemeClr val="tx1"/>
                          </a:solidFill>
                          <a:latin typeface="Arial"/>
                          <a:cs typeface="Arial"/>
                        </a:rPr>
                        <a:t>25.00%</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500" dirty="0" smtClean="0">
                          <a:solidFill>
                            <a:schemeClr val="tx1"/>
                          </a:solidFill>
                          <a:latin typeface="Arial"/>
                          <a:cs typeface="Arial"/>
                        </a:rPr>
                        <a:t>25</a:t>
                      </a:r>
                      <a:endParaRPr lang="en-US" sz="15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8640">
                <a:tc>
                  <a:txBody>
                    <a:bodyPr/>
                    <a:lstStyle/>
                    <a:p>
                      <a:r>
                        <a:rPr lang="en-US" sz="1500" dirty="0" smtClean="0">
                          <a:solidFill>
                            <a:schemeClr val="tx1"/>
                          </a:solidFill>
                          <a:latin typeface="Arial"/>
                          <a:cs typeface="Arial"/>
                        </a:rPr>
                        <a:t>5 to 7 years</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500" dirty="0" smtClean="0">
                          <a:solidFill>
                            <a:schemeClr val="tx1"/>
                          </a:solidFill>
                          <a:latin typeface="Arial"/>
                          <a:cs typeface="Arial"/>
                        </a:rPr>
                        <a:t>15.00%</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500" dirty="0" smtClean="0">
                          <a:solidFill>
                            <a:schemeClr val="tx1"/>
                          </a:solidFill>
                          <a:latin typeface="Arial"/>
                          <a:cs typeface="Arial"/>
                        </a:rPr>
                        <a:t>15</a:t>
                      </a:r>
                      <a:endParaRPr lang="en-US" sz="15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8640">
                <a:tc>
                  <a:txBody>
                    <a:bodyPr/>
                    <a:lstStyle/>
                    <a:p>
                      <a:r>
                        <a:rPr lang="en-US" sz="1500" dirty="0" smtClean="0">
                          <a:solidFill>
                            <a:schemeClr val="tx1"/>
                          </a:solidFill>
                          <a:latin typeface="Arial"/>
                          <a:cs typeface="Arial"/>
                        </a:rPr>
                        <a:t>More than seven</a:t>
                      </a:r>
                      <a:r>
                        <a:rPr lang="en-US" sz="1500" baseline="0" dirty="0" smtClean="0">
                          <a:solidFill>
                            <a:schemeClr val="tx1"/>
                          </a:solidFill>
                          <a:latin typeface="Arial"/>
                          <a:cs typeface="Arial"/>
                        </a:rPr>
                        <a:t> years</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500" dirty="0" smtClean="0">
                          <a:solidFill>
                            <a:schemeClr val="tx1"/>
                          </a:solidFill>
                          <a:latin typeface="Arial"/>
                          <a:cs typeface="Arial"/>
                        </a:rPr>
                        <a:t>40.00%</a:t>
                      </a:r>
                      <a:endParaRPr lang="en-US" sz="15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500" dirty="0" smtClean="0">
                          <a:solidFill>
                            <a:schemeClr val="tx1"/>
                          </a:solidFill>
                          <a:latin typeface="Arial"/>
                          <a:cs typeface="Arial"/>
                        </a:rPr>
                        <a:t>40</a:t>
                      </a:r>
                      <a:endParaRPr lang="en-US" sz="15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48640">
                <a:tc>
                  <a:txBody>
                    <a:bodyPr/>
                    <a:lstStyle/>
                    <a:p>
                      <a:r>
                        <a:rPr lang="en-US" sz="1500" dirty="0" smtClean="0">
                          <a:solidFill>
                            <a:srgbClr val="FFFFFF"/>
                          </a:solidFill>
                          <a:latin typeface="Arial"/>
                          <a:cs typeface="Arial"/>
                        </a:rPr>
                        <a:t>Total</a:t>
                      </a:r>
                      <a:endParaRPr lang="en-US" sz="1500" dirty="0">
                        <a:solidFill>
                          <a:srgbClr val="FFFFFF"/>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500" dirty="0">
                        <a:solidFill>
                          <a:srgbClr val="FFFFFF"/>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500" dirty="0" smtClean="0">
                          <a:solidFill>
                            <a:srgbClr val="FFFFFF"/>
                          </a:solidFill>
                          <a:latin typeface="Arial"/>
                          <a:cs typeface="Arial"/>
                        </a:rPr>
                        <a:t>100</a:t>
                      </a:r>
                      <a:endParaRPr lang="en-US" sz="1500" dirty="0">
                        <a:solidFill>
                          <a:srgbClr val="FFFFFF"/>
                        </a:solidFill>
                        <a:latin typeface="Arial"/>
                        <a:cs typeface="Arial"/>
                      </a:endParaRPr>
                    </a:p>
                  </a:txBody>
                  <a:tcPr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91" y="965201"/>
            <a:ext cx="4478337" cy="349251"/>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2085713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A88B48FB-E956-2048-9E74-C69E7CAA26CC}" type="slidenum">
              <a:rPr lang="en-US" smtClean="0">
                <a:solidFill>
                  <a:srgbClr val="CCCCCC"/>
                </a:solidFill>
              </a:rPr>
              <a:pPr/>
              <a:t>‹#›</a:t>
            </a:fld>
            <a:endParaRPr lang="en-US">
              <a:solidFill>
                <a:srgbClr val="CCCCCC"/>
              </a:solidFill>
            </a:endParaRPr>
          </a:p>
        </p:txBody>
      </p:sp>
    </p:spTree>
    <p:extLst>
      <p:ext uri="{BB962C8B-B14F-4D97-AF65-F5344CB8AC3E}">
        <p14:creationId xmlns:p14="http://schemas.microsoft.com/office/powerpoint/2010/main" val="37247953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solidFill>
                  <a:srgbClr val="CCCCCC"/>
                </a:solidFill>
              </a:rPr>
              <a:pPr/>
              <a:t>‹#›</a:t>
            </a:fld>
            <a:endParaRPr lang="en-US">
              <a:solidFill>
                <a:srgbClr val="CCCCCC"/>
              </a:solidFill>
            </a:endParaRPr>
          </a:p>
        </p:txBody>
      </p:sp>
      <p:sp>
        <p:nvSpPr>
          <p:cNvPr id="7" name="Text Placeholder 6"/>
          <p:cNvSpPr>
            <a:spLocks noGrp="1"/>
          </p:cNvSpPr>
          <p:nvPr>
            <p:ph type="body" sz="quarter" idx="13"/>
          </p:nvPr>
        </p:nvSpPr>
        <p:spPr>
          <a:xfrm>
            <a:off x="115888" y="965200"/>
            <a:ext cx="3887787" cy="349251"/>
          </a:xfrm>
        </p:spPr>
        <p:txBody>
          <a:bodyPr/>
          <a:lstStyle/>
          <a:p>
            <a:pPr lvl="0"/>
            <a:r>
              <a:rPr lang="en-US" dirty="0" smtClean="0"/>
              <a:t>Click to edit Master text styles</a:t>
            </a:r>
          </a:p>
        </p:txBody>
      </p:sp>
    </p:spTree>
    <p:extLst>
      <p:ext uri="{BB962C8B-B14F-4D97-AF65-F5344CB8AC3E}">
        <p14:creationId xmlns:p14="http://schemas.microsoft.com/office/powerpoint/2010/main" val="2383959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sty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88B48FB-E956-2048-9E74-C69E7CAA26CC}" type="slidenum">
              <a:rPr lang="en-US" smtClean="0">
                <a:solidFill>
                  <a:srgbClr val="CCCCCC"/>
                </a:solidFill>
              </a:rPr>
              <a:pPr/>
              <a:t>‹#›</a:t>
            </a:fld>
            <a:endParaRPr lang="en-US">
              <a:solidFill>
                <a:srgbClr val="CCCCCC"/>
              </a:solidFill>
            </a:endParaRPr>
          </a:p>
        </p:txBody>
      </p:sp>
      <p:graphicFrame>
        <p:nvGraphicFramePr>
          <p:cNvPr id="5" name="Table 4"/>
          <p:cNvGraphicFramePr>
            <a:graphicFrameLocks noGrp="1"/>
          </p:cNvGraphicFramePr>
          <p:nvPr userDrawn="1">
            <p:extLst>
              <p:ext uri="{D42A27DB-BD31-4B8C-83A1-F6EECF244321}">
                <p14:modId xmlns:p14="http://schemas.microsoft.com/office/powerpoint/2010/main" val="4021191498"/>
              </p:ext>
            </p:extLst>
          </p:nvPr>
        </p:nvGraphicFramePr>
        <p:xfrm>
          <a:off x="204787" y="1403201"/>
          <a:ext cx="5953649" cy="3870960"/>
        </p:xfrm>
        <a:graphic>
          <a:graphicData uri="http://schemas.openxmlformats.org/drawingml/2006/table">
            <a:tbl>
              <a:tblPr firstRow="1" lastRow="1" bandRow="1">
                <a:tableStyleId>{1FECB4D8-DB02-4DC6-A0A2-4F2EBAE1DC90}</a:tableStyleId>
              </a:tblPr>
              <a:tblGrid>
                <a:gridCol w="4802370"/>
                <a:gridCol w="716414"/>
                <a:gridCol w="434865"/>
              </a:tblGrid>
              <a:tr h="416167">
                <a:tc>
                  <a:txBody>
                    <a:bodyPr/>
                    <a:lstStyle/>
                    <a:p>
                      <a:r>
                        <a:rPr lang="en-US" sz="1500" dirty="0" smtClean="0">
                          <a:solidFill>
                            <a:schemeClr val="bg1"/>
                          </a:solidFill>
                          <a:latin typeface="Arial"/>
                          <a:cs typeface="Arial"/>
                        </a:rPr>
                        <a:t>Answer Choices</a:t>
                      </a:r>
                      <a:endParaRPr lang="en-US" sz="1500" dirty="0">
                        <a:solidFill>
                          <a:schemeClr val="bg1"/>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gridSpan="2">
                  <a:txBody>
                    <a:bodyPr/>
                    <a:lstStyle/>
                    <a:p>
                      <a:r>
                        <a:rPr lang="en-US" sz="1500" dirty="0" smtClean="0">
                          <a:solidFill>
                            <a:schemeClr val="bg1"/>
                          </a:solidFill>
                          <a:latin typeface="Arial"/>
                          <a:cs typeface="Arial"/>
                        </a:rPr>
                        <a:t>Responses</a:t>
                      </a:r>
                      <a:endParaRPr lang="en-US" sz="1500" dirty="0">
                        <a:solidFill>
                          <a:schemeClr val="bg1"/>
                        </a:solidFill>
                        <a:latin typeface="Arial"/>
                        <a:cs typeface="Arial"/>
                      </a:endParaRPr>
                    </a:p>
                  </a:txBody>
                  <a:tcPr marT="60960" marB="6096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sz="1200" dirty="0">
                        <a:solidFill>
                          <a:schemeClr val="bg1"/>
                        </a:solidFill>
                        <a:latin typeface="Arial"/>
                        <a:cs typeface="Arial"/>
                      </a:endParaRPr>
                    </a:p>
                  </a:txBody>
                  <a:tcPr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r>
              <a:tr h="416167">
                <a:tc>
                  <a:txBody>
                    <a:bodyPr/>
                    <a:lstStyle/>
                    <a:p>
                      <a:r>
                        <a:rPr lang="en-US" sz="1400" dirty="0" smtClean="0">
                          <a:solidFill>
                            <a:schemeClr val="tx1"/>
                          </a:solidFill>
                          <a:latin typeface="Arial"/>
                          <a:cs typeface="Arial"/>
                        </a:rPr>
                        <a:t>Less than one year</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Arial"/>
                          <a:cs typeface="Arial"/>
                        </a:rPr>
                        <a:t>10.00%</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Arial"/>
                          <a:cs typeface="Arial"/>
                        </a:rPr>
                        <a:t>10</a:t>
                      </a:r>
                      <a:endParaRPr lang="en-US" sz="14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Arial"/>
                          <a:cs typeface="Arial"/>
                        </a:rPr>
                        <a:t>1 to 3 years</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Arial"/>
                          <a:cs typeface="Arial"/>
                        </a:rPr>
                        <a:t>10.00%</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Arial"/>
                          <a:cs typeface="Arial"/>
                        </a:rPr>
                        <a:t>10</a:t>
                      </a:r>
                      <a:endParaRPr lang="en-US" sz="14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Arial"/>
                          <a:cs typeface="Arial"/>
                        </a:rPr>
                        <a:t>3 to 5 years</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Arial"/>
                          <a:cs typeface="Arial"/>
                        </a:rPr>
                        <a:t>25.00%</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Arial"/>
                          <a:cs typeface="Arial"/>
                        </a:rPr>
                        <a:t>25</a:t>
                      </a:r>
                      <a:endParaRPr lang="en-US" sz="14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Arial"/>
                          <a:cs typeface="Arial"/>
                        </a:rPr>
                        <a:t>5 to 7 years</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Arial"/>
                          <a:cs typeface="Arial"/>
                        </a:rPr>
                        <a:t>15.00%</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Arial"/>
                          <a:cs typeface="Arial"/>
                        </a:rPr>
                        <a:t>15</a:t>
                      </a:r>
                      <a:endParaRPr lang="en-US" sz="14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6350" cap="flat" cmpd="sng" algn="ctr">
                      <a:solidFill>
                        <a:srgbClr val="60574C"/>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chemeClr val="tx1"/>
                          </a:solidFill>
                          <a:latin typeface="Arial"/>
                          <a:cs typeface="Arial"/>
                        </a:rPr>
                        <a:t>More than seven</a:t>
                      </a:r>
                      <a:r>
                        <a:rPr lang="en-US" sz="1400" baseline="0" dirty="0" smtClean="0">
                          <a:solidFill>
                            <a:schemeClr val="tx1"/>
                          </a:solidFill>
                          <a:latin typeface="Arial"/>
                          <a:cs typeface="Arial"/>
                        </a:rPr>
                        <a:t> years</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400" dirty="0" smtClean="0">
                          <a:solidFill>
                            <a:schemeClr val="tx1"/>
                          </a:solidFill>
                          <a:latin typeface="Arial"/>
                          <a:cs typeface="Arial"/>
                        </a:rPr>
                        <a:t>40.00%</a:t>
                      </a:r>
                      <a:endParaRPr lang="en-US" sz="1400" dirty="0">
                        <a:solidFill>
                          <a:schemeClr val="tx1"/>
                        </a:solidFill>
                        <a:latin typeface="Arial"/>
                        <a:cs typeface="Arial"/>
                      </a:endParaRPr>
                    </a:p>
                  </a:txBody>
                  <a:tcPr marT="60960" marB="60960" anchor="ctr">
                    <a:lnL w="12700" cap="flat" cmpd="sng" algn="ctr">
                      <a:noFill/>
                      <a:prstDash val="solid"/>
                      <a:round/>
                      <a:headEnd type="none" w="med" len="med"/>
                      <a:tailEnd type="none" w="med" len="med"/>
                    </a:lnL>
                    <a:lnR>
                      <a:noFill/>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400" dirty="0" smtClean="0">
                          <a:solidFill>
                            <a:schemeClr val="tx1"/>
                          </a:solidFill>
                          <a:latin typeface="Arial"/>
                          <a:cs typeface="Arial"/>
                        </a:rPr>
                        <a:t>40</a:t>
                      </a:r>
                      <a:endParaRPr lang="en-US" sz="1400" dirty="0">
                        <a:solidFill>
                          <a:schemeClr val="tx1"/>
                        </a:solidFill>
                        <a:latin typeface="Arial"/>
                        <a:cs typeface="Arial"/>
                      </a:endParaRPr>
                    </a:p>
                  </a:txBody>
                  <a:tcPr marT="60960" marB="60960" anchor="ctr">
                    <a:lnL>
                      <a:noFill/>
                    </a:lnL>
                    <a:lnR w="12700" cap="flat" cmpd="sng" algn="ctr">
                      <a:noFill/>
                      <a:prstDash val="solid"/>
                      <a:round/>
                      <a:headEnd type="none" w="med" len="med"/>
                      <a:tailEnd type="none" w="med" len="med"/>
                    </a:lnR>
                    <a:lnT w="6350" cap="flat" cmpd="sng" algn="ctr">
                      <a:solidFill>
                        <a:srgbClr val="60574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16167">
                <a:tc>
                  <a:txBody>
                    <a:bodyPr/>
                    <a:lstStyle/>
                    <a:p>
                      <a:r>
                        <a:rPr lang="en-US" sz="1400" dirty="0" smtClean="0">
                          <a:solidFill>
                            <a:srgbClr val="FFFFFF"/>
                          </a:solidFill>
                          <a:latin typeface="Arial"/>
                          <a:cs typeface="Arial"/>
                        </a:rPr>
                        <a:t>Total</a:t>
                      </a:r>
                      <a:endParaRPr lang="en-US" sz="1400" dirty="0">
                        <a:solidFill>
                          <a:srgbClr val="FFFFFF"/>
                        </a:solidFill>
                        <a:latin typeface="Arial"/>
                        <a:cs typeface="Arial"/>
                      </a:endParaRPr>
                    </a:p>
                  </a:txBody>
                  <a:tcPr marT="60960" marB="6096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endParaRPr lang="en-US" sz="1400" dirty="0">
                        <a:solidFill>
                          <a:srgbClr val="FFFFFF"/>
                        </a:solidFill>
                        <a:latin typeface="Arial"/>
                        <a:cs typeface="Arial"/>
                      </a:endParaRPr>
                    </a:p>
                  </a:txBody>
                  <a:tcPr marT="60960" marB="6096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c>
                  <a:txBody>
                    <a:bodyPr/>
                    <a:lstStyle/>
                    <a:p>
                      <a:pPr algn="r"/>
                      <a:r>
                        <a:rPr lang="en-US" sz="1400" dirty="0" smtClean="0">
                          <a:solidFill>
                            <a:srgbClr val="FFFFFF"/>
                          </a:solidFill>
                          <a:latin typeface="Arial"/>
                          <a:cs typeface="Arial"/>
                        </a:rPr>
                        <a:t>100</a:t>
                      </a:r>
                      <a:endParaRPr lang="en-US" sz="1400" dirty="0">
                        <a:solidFill>
                          <a:srgbClr val="FFFFFF"/>
                        </a:solidFill>
                        <a:latin typeface="Arial"/>
                        <a:cs typeface="Arial"/>
                      </a:endParaRPr>
                    </a:p>
                  </a:txBody>
                  <a:tcPr marT="60960" marB="6096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666666"/>
                    </a:solidFill>
                  </a:tcPr>
                </a:tc>
              </a:tr>
            </a:tbl>
          </a:graphicData>
        </a:graphic>
      </p:graphicFrame>
      <p:sp>
        <p:nvSpPr>
          <p:cNvPr id="7" name="Text Placeholder 6"/>
          <p:cNvSpPr>
            <a:spLocks noGrp="1"/>
          </p:cNvSpPr>
          <p:nvPr>
            <p:ph type="body" sz="quarter" idx="11"/>
          </p:nvPr>
        </p:nvSpPr>
        <p:spPr>
          <a:xfrm>
            <a:off x="115889" y="965200"/>
            <a:ext cx="4478337" cy="349251"/>
          </a:xfrm>
        </p:spPr>
        <p:txBody>
          <a:bodyPr/>
          <a:lstStyle/>
          <a:p>
            <a:pPr lvl="0"/>
            <a:r>
              <a:rPr lang="en-US" dirty="0" smtClean="0"/>
              <a:t>Click to edit Master text styles</a:t>
            </a:r>
            <a:endParaRPr lang="en-US" dirty="0"/>
          </a:p>
        </p:txBody>
      </p:sp>
    </p:spTree>
    <p:extLst>
      <p:ext uri="{BB962C8B-B14F-4D97-AF65-F5344CB8AC3E}">
        <p14:creationId xmlns:p14="http://schemas.microsoft.com/office/powerpoint/2010/main" val="267541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013632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19859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2690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541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50265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739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149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37017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2.emf"/><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eHealthTop"/>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225858"/>
            <a:ext cx="3505200" cy="632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457200" y="152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5240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ChangeArrowheads="1"/>
          </p:cNvSpPr>
          <p:nvPr/>
        </p:nvSpPr>
        <p:spPr bwMode="auto">
          <a:xfrm>
            <a:off x="0"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0" name="Rectangle 6"/>
          <p:cNvSpPr>
            <a:spLocks noChangeArrowheads="1"/>
          </p:cNvSpPr>
          <p:nvPr/>
        </p:nvSpPr>
        <p:spPr bwMode="auto">
          <a:xfrm>
            <a:off x="0"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fontAlgn="base">
              <a:spcBef>
                <a:spcPct val="0"/>
              </a:spcBef>
              <a:spcAft>
                <a:spcPct val="0"/>
              </a:spcAft>
            </a:pPr>
            <a:endParaRPr lang="en-US" dirty="0">
              <a:solidFill>
                <a:srgbClr val="000000"/>
              </a:solidFill>
            </a:endParaRPr>
          </a:p>
        </p:txBody>
      </p:sp>
      <p:sp>
        <p:nvSpPr>
          <p:cNvPr id="1031" name="Text Box 7"/>
          <p:cNvSpPr txBox="1">
            <a:spLocks noChangeArrowheads="1"/>
          </p:cNvSpPr>
          <p:nvPr userDrawn="1"/>
        </p:nvSpPr>
        <p:spPr bwMode="auto">
          <a:xfrm>
            <a:off x="7162800" y="6248400"/>
            <a:ext cx="1600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fontAlgn="base" hangingPunct="1">
              <a:spcBef>
                <a:spcPct val="50000"/>
              </a:spcBef>
              <a:spcAft>
                <a:spcPct val="0"/>
              </a:spcAft>
            </a:pPr>
            <a:r>
              <a:rPr lang="en-US" dirty="0">
                <a:solidFill>
                  <a:srgbClr val="000000"/>
                </a:solidFill>
              </a:rPr>
              <a:t> </a:t>
            </a:r>
            <a:fld id="{D4B614AE-5F5F-43CC-937A-9FF8EA4AAD9A}" type="slidenum">
              <a:rPr lang="en-US" sz="1000">
                <a:solidFill>
                  <a:srgbClr val="000000"/>
                </a:solidFill>
              </a:rPr>
              <a:pPr algn="r" eaLnBrk="1" fontAlgn="base" hangingPunct="1">
                <a:spcBef>
                  <a:spcPct val="50000"/>
                </a:spcBef>
                <a:spcAft>
                  <a:spcPct val="0"/>
                </a:spcAft>
              </a:pPr>
              <a:t>‹#›</a:t>
            </a:fld>
            <a:endParaRPr lang="en-US" sz="1000" dirty="0">
              <a:solidFill>
                <a:srgbClr val="000000"/>
              </a:solidFill>
            </a:endParaRPr>
          </a:p>
        </p:txBody>
      </p:sp>
    </p:spTree>
    <p:extLst>
      <p:ext uri="{BB962C8B-B14F-4D97-AF65-F5344CB8AC3E}">
        <p14:creationId xmlns:p14="http://schemas.microsoft.com/office/powerpoint/2010/main" val="3596293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1" r:id="rId12"/>
  </p:sldLayoutIdLst>
  <p:txStyles>
    <p:titleStyle>
      <a:lvl1pPr algn="ctr" rtl="0" eaLnBrk="0" fontAlgn="base" hangingPunct="0">
        <a:spcBef>
          <a:spcPct val="0"/>
        </a:spcBef>
        <a:spcAft>
          <a:spcPct val="0"/>
        </a:spcAft>
        <a:defRPr sz="4000" b="1">
          <a:solidFill>
            <a:srgbClr val="000048"/>
          </a:solidFill>
          <a:latin typeface="+mj-lt"/>
          <a:ea typeface="+mj-ea"/>
          <a:cs typeface="+mj-cs"/>
        </a:defRPr>
      </a:lvl1pPr>
      <a:lvl2pPr algn="ctr" rtl="0" eaLnBrk="0" fontAlgn="base" hangingPunct="0">
        <a:spcBef>
          <a:spcPct val="0"/>
        </a:spcBef>
        <a:spcAft>
          <a:spcPct val="0"/>
        </a:spcAft>
        <a:defRPr sz="4000" b="1">
          <a:solidFill>
            <a:srgbClr val="000048"/>
          </a:solidFill>
          <a:latin typeface="Arial" charset="0"/>
          <a:cs typeface="Arial" charset="0"/>
        </a:defRPr>
      </a:lvl2pPr>
      <a:lvl3pPr algn="ctr" rtl="0" eaLnBrk="0" fontAlgn="base" hangingPunct="0">
        <a:spcBef>
          <a:spcPct val="0"/>
        </a:spcBef>
        <a:spcAft>
          <a:spcPct val="0"/>
        </a:spcAft>
        <a:defRPr sz="4000" b="1">
          <a:solidFill>
            <a:srgbClr val="000048"/>
          </a:solidFill>
          <a:latin typeface="Arial" charset="0"/>
          <a:cs typeface="Arial" charset="0"/>
        </a:defRPr>
      </a:lvl3pPr>
      <a:lvl4pPr algn="ctr" rtl="0" eaLnBrk="0" fontAlgn="base" hangingPunct="0">
        <a:spcBef>
          <a:spcPct val="0"/>
        </a:spcBef>
        <a:spcAft>
          <a:spcPct val="0"/>
        </a:spcAft>
        <a:defRPr sz="4000" b="1">
          <a:solidFill>
            <a:srgbClr val="000048"/>
          </a:solidFill>
          <a:latin typeface="Arial" charset="0"/>
          <a:cs typeface="Arial" charset="0"/>
        </a:defRPr>
      </a:lvl4pPr>
      <a:lvl5pPr algn="ctr" rtl="0" eaLnBrk="0" fontAlgn="base" hangingPunct="0">
        <a:spcBef>
          <a:spcPct val="0"/>
        </a:spcBef>
        <a:spcAft>
          <a:spcPct val="0"/>
        </a:spcAft>
        <a:defRPr sz="4000" b="1">
          <a:solidFill>
            <a:srgbClr val="000048"/>
          </a:solidFill>
          <a:latin typeface="Arial" charset="0"/>
          <a:cs typeface="Arial" charset="0"/>
        </a:defRPr>
      </a:lvl5pPr>
      <a:lvl6pPr marL="457200" algn="ctr" rtl="0" fontAlgn="base">
        <a:spcBef>
          <a:spcPct val="0"/>
        </a:spcBef>
        <a:spcAft>
          <a:spcPct val="0"/>
        </a:spcAft>
        <a:defRPr sz="4000" b="1">
          <a:solidFill>
            <a:srgbClr val="000048"/>
          </a:solidFill>
          <a:latin typeface="Arial" charset="0"/>
          <a:cs typeface="Arial" charset="0"/>
        </a:defRPr>
      </a:lvl6pPr>
      <a:lvl7pPr marL="914400" algn="ctr" rtl="0" fontAlgn="base">
        <a:spcBef>
          <a:spcPct val="0"/>
        </a:spcBef>
        <a:spcAft>
          <a:spcPct val="0"/>
        </a:spcAft>
        <a:defRPr sz="4000" b="1">
          <a:solidFill>
            <a:srgbClr val="000048"/>
          </a:solidFill>
          <a:latin typeface="Arial" charset="0"/>
          <a:cs typeface="Arial" charset="0"/>
        </a:defRPr>
      </a:lvl7pPr>
      <a:lvl8pPr marL="1371600" algn="ctr" rtl="0" fontAlgn="base">
        <a:spcBef>
          <a:spcPct val="0"/>
        </a:spcBef>
        <a:spcAft>
          <a:spcPct val="0"/>
        </a:spcAft>
        <a:defRPr sz="4000" b="1">
          <a:solidFill>
            <a:srgbClr val="000048"/>
          </a:solidFill>
          <a:latin typeface="Arial" charset="0"/>
          <a:cs typeface="Arial" charset="0"/>
        </a:defRPr>
      </a:lvl8pPr>
      <a:lvl9pPr marL="1828800" algn="ctr" rtl="0" fontAlgn="base">
        <a:spcBef>
          <a:spcPct val="0"/>
        </a:spcBef>
        <a:spcAft>
          <a:spcPct val="0"/>
        </a:spcAft>
        <a:defRPr sz="4000" b="1">
          <a:solidFill>
            <a:srgbClr val="000048"/>
          </a:solidFill>
          <a:latin typeface="Arial" charset="0"/>
          <a:cs typeface="Arial"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rgbClr val="000048"/>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48"/>
          </a:solidFill>
          <a:latin typeface="+mn-lt"/>
          <a:cs typeface="+mn-cs"/>
        </a:defRPr>
      </a:lvl2pPr>
      <a:lvl3pPr marL="1143000" indent="-228600" algn="l" rtl="0" eaLnBrk="0" fontAlgn="base" hangingPunct="0">
        <a:spcBef>
          <a:spcPct val="20000"/>
        </a:spcBef>
        <a:spcAft>
          <a:spcPct val="0"/>
        </a:spcAft>
        <a:buChar char="•"/>
        <a:defRPr sz="2400">
          <a:solidFill>
            <a:srgbClr val="000048"/>
          </a:solidFill>
          <a:latin typeface="+mn-lt"/>
          <a:cs typeface="+mn-cs"/>
        </a:defRPr>
      </a:lvl3pPr>
      <a:lvl4pPr marL="1600200" indent="-228600" algn="l" rtl="0" eaLnBrk="0" fontAlgn="base" hangingPunct="0">
        <a:spcBef>
          <a:spcPct val="20000"/>
        </a:spcBef>
        <a:spcAft>
          <a:spcPct val="0"/>
        </a:spcAft>
        <a:buChar char="–"/>
        <a:defRPr sz="2000">
          <a:solidFill>
            <a:srgbClr val="000048"/>
          </a:solidFill>
          <a:latin typeface="+mn-lt"/>
          <a:cs typeface="+mn-cs"/>
        </a:defRPr>
      </a:lvl4pPr>
      <a:lvl5pPr marL="2057400" indent="-228600" algn="l" rtl="0" eaLnBrk="0" fontAlgn="base" hangingPunct="0">
        <a:spcBef>
          <a:spcPct val="20000"/>
        </a:spcBef>
        <a:spcAft>
          <a:spcPct val="0"/>
        </a:spcAft>
        <a:buChar char="»"/>
        <a:defRPr sz="2000">
          <a:solidFill>
            <a:srgbClr val="000048"/>
          </a:solidFill>
          <a:latin typeface="+mn-lt"/>
          <a:cs typeface="+mn-cs"/>
        </a:defRPr>
      </a:lvl5pPr>
      <a:lvl6pPr marL="2514600" indent="-228600" algn="l" rtl="0" fontAlgn="base">
        <a:spcBef>
          <a:spcPct val="20000"/>
        </a:spcBef>
        <a:spcAft>
          <a:spcPct val="0"/>
        </a:spcAft>
        <a:buChar char="»"/>
        <a:defRPr sz="2000">
          <a:solidFill>
            <a:srgbClr val="000048"/>
          </a:solidFill>
          <a:latin typeface="+mn-lt"/>
          <a:cs typeface="+mn-cs"/>
        </a:defRPr>
      </a:lvl6pPr>
      <a:lvl7pPr marL="2971800" indent="-228600" algn="l" rtl="0" fontAlgn="base">
        <a:spcBef>
          <a:spcPct val="20000"/>
        </a:spcBef>
        <a:spcAft>
          <a:spcPct val="0"/>
        </a:spcAft>
        <a:buChar char="»"/>
        <a:defRPr sz="2000">
          <a:solidFill>
            <a:srgbClr val="000048"/>
          </a:solidFill>
          <a:latin typeface="+mn-lt"/>
          <a:cs typeface="+mn-cs"/>
        </a:defRPr>
      </a:lvl7pPr>
      <a:lvl8pPr marL="3429000" indent="-228600" algn="l" rtl="0" fontAlgn="base">
        <a:spcBef>
          <a:spcPct val="20000"/>
        </a:spcBef>
        <a:spcAft>
          <a:spcPct val="0"/>
        </a:spcAft>
        <a:buChar char="»"/>
        <a:defRPr sz="2000">
          <a:solidFill>
            <a:srgbClr val="000048"/>
          </a:solidFill>
          <a:latin typeface="+mn-lt"/>
          <a:cs typeface="+mn-cs"/>
        </a:defRPr>
      </a:lvl8pPr>
      <a:lvl9pPr marL="3886200" indent="-228600" algn="l" rtl="0" fontAlgn="base">
        <a:spcBef>
          <a:spcPct val="20000"/>
        </a:spcBef>
        <a:spcAft>
          <a:spcPct val="0"/>
        </a:spcAft>
        <a:buChar char="»"/>
        <a:defRPr sz="2000">
          <a:solidFill>
            <a:srgbClr val="000048"/>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444508"/>
            <a:ext cx="8229600" cy="52169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982199"/>
            <a:ext cx="5332506" cy="332192"/>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9" y="6420103"/>
            <a:ext cx="626035" cy="366183"/>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pPr defTabSz="457200"/>
            <a:fld id="{A88B48FB-E956-2048-9E74-C69E7CAA26CC}" type="slidenum">
              <a:rPr lang="en-US" smtClean="0">
                <a:solidFill>
                  <a:srgbClr val="CCCCCC"/>
                </a:solidFill>
              </a:rPr>
              <a:pPr defTabSz="457200"/>
              <a:t>‹#›</a:t>
            </a:fld>
            <a:endParaRPr lang="en-US">
              <a:solidFill>
                <a:srgbClr val="CCCCCC"/>
              </a:solidFill>
            </a:endParaRPr>
          </a:p>
        </p:txBody>
      </p:sp>
      <p:cxnSp>
        <p:nvCxnSpPr>
          <p:cNvPr id="7" name="Straight Connector 6"/>
          <p:cNvCxnSpPr/>
          <p:nvPr/>
        </p:nvCxnSpPr>
        <p:spPr>
          <a:xfrm>
            <a:off x="0" y="6420101"/>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8" name="Subtitle 1"/>
          <p:cNvSpPr txBox="1">
            <a:spLocks/>
          </p:cNvSpPr>
          <p:nvPr/>
        </p:nvSpPr>
        <p:spPr>
          <a:xfrm>
            <a:off x="-56474" y="6485937"/>
            <a:ext cx="1050635" cy="21360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333333">
                    <a:tint val="75000"/>
                  </a:srgbClr>
                </a:solidFill>
                <a:latin typeface="Helvetica Neue"/>
                <a:cs typeface="Helvetica Neue"/>
              </a:rPr>
              <a:t>Powered by</a:t>
            </a:r>
            <a:endParaRPr lang="en-US" sz="800" dirty="0">
              <a:solidFill>
                <a:srgbClr val="333333">
                  <a:tint val="75000"/>
                </a:srgbClr>
              </a:solidFill>
              <a:latin typeface="Helvetica Neue"/>
              <a:cs typeface="Helvetica Neue"/>
            </a:endParaRPr>
          </a:p>
        </p:txBody>
      </p:sp>
      <p:cxnSp>
        <p:nvCxnSpPr>
          <p:cNvPr id="10" name="Straight Connector 9"/>
          <p:cNvCxnSpPr/>
          <p:nvPr/>
        </p:nvCxnSpPr>
        <p:spPr>
          <a:xfrm>
            <a:off x="204788" y="972237"/>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userDrawn="1"/>
        </p:nvPicPr>
        <p:blipFill>
          <a:blip r:embed="rId5"/>
          <a:stretch>
            <a:fillRect/>
          </a:stretch>
        </p:blipFill>
        <p:spPr>
          <a:xfrm>
            <a:off x="776477" y="6541773"/>
            <a:ext cx="1060918" cy="179203"/>
          </a:xfrm>
          <a:prstGeom prst="rect">
            <a:avLst/>
          </a:prstGeom>
        </p:spPr>
      </p:pic>
    </p:spTree>
    <p:extLst>
      <p:ext uri="{BB962C8B-B14F-4D97-AF65-F5344CB8AC3E}">
        <p14:creationId xmlns:p14="http://schemas.microsoft.com/office/powerpoint/2010/main" val="34329185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444508"/>
            <a:ext cx="8229600" cy="521696"/>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15136" y="982199"/>
            <a:ext cx="5332506" cy="332192"/>
          </a:xfrm>
          <a:prstGeom prst="rect">
            <a:avLst/>
          </a:prstGeom>
        </p:spPr>
        <p:txBody>
          <a:bodyPr vert="horz" lIns="91440" tIns="45720" rIns="91440" bIns="45720" rtlCol="0">
            <a:norm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8367077" y="6420102"/>
            <a:ext cx="626035" cy="366183"/>
          </a:xfrm>
          <a:prstGeom prst="rect">
            <a:avLst/>
          </a:prstGeom>
        </p:spPr>
        <p:txBody>
          <a:bodyPr vert="horz" lIns="91440" tIns="45720" rIns="91440" bIns="45720" rtlCol="0" anchor="ctr"/>
          <a:lstStyle>
            <a:lvl1pPr algn="r">
              <a:defRPr sz="1000">
                <a:solidFill>
                  <a:schemeClr val="accent2"/>
                </a:solidFill>
                <a:latin typeface="Arial"/>
                <a:cs typeface="Arial"/>
              </a:defRPr>
            </a:lvl1pPr>
          </a:lstStyle>
          <a:p>
            <a:pPr defTabSz="457200"/>
            <a:fld id="{A88B48FB-E956-2048-9E74-C69E7CAA26CC}" type="slidenum">
              <a:rPr lang="en-US" smtClean="0">
                <a:solidFill>
                  <a:srgbClr val="CCCCCC"/>
                </a:solidFill>
              </a:rPr>
              <a:pPr defTabSz="457200"/>
              <a:t>‹#›</a:t>
            </a:fld>
            <a:endParaRPr lang="en-US">
              <a:solidFill>
                <a:srgbClr val="CCCCCC"/>
              </a:solidFill>
            </a:endParaRPr>
          </a:p>
        </p:txBody>
      </p:sp>
      <p:cxnSp>
        <p:nvCxnSpPr>
          <p:cNvPr id="7" name="Straight Connector 6"/>
          <p:cNvCxnSpPr/>
          <p:nvPr/>
        </p:nvCxnSpPr>
        <p:spPr>
          <a:xfrm>
            <a:off x="0" y="6420101"/>
            <a:ext cx="9144000" cy="0"/>
          </a:xfrm>
          <a:prstGeom prst="line">
            <a:avLst/>
          </a:prstGeom>
          <a:ln w="12700" cmpd="sng">
            <a:solidFill>
              <a:srgbClr val="CCCCCC"/>
            </a:solidFill>
          </a:ln>
          <a:effectLst/>
        </p:spPr>
        <p:style>
          <a:lnRef idx="2">
            <a:schemeClr val="accent1"/>
          </a:lnRef>
          <a:fillRef idx="0">
            <a:schemeClr val="accent1"/>
          </a:fillRef>
          <a:effectRef idx="1">
            <a:schemeClr val="accent1"/>
          </a:effectRef>
          <a:fontRef idx="minor">
            <a:schemeClr val="tx1"/>
          </a:fontRef>
        </p:style>
      </p:cxnSp>
      <p:sp>
        <p:nvSpPr>
          <p:cNvPr id="8" name="Subtitle 1"/>
          <p:cNvSpPr txBox="1">
            <a:spLocks/>
          </p:cNvSpPr>
          <p:nvPr/>
        </p:nvSpPr>
        <p:spPr>
          <a:xfrm>
            <a:off x="-56474" y="6485937"/>
            <a:ext cx="1050635" cy="213603"/>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smtClean="0">
                <a:solidFill>
                  <a:srgbClr val="333333">
                    <a:tint val="75000"/>
                  </a:srgbClr>
                </a:solidFill>
                <a:latin typeface="Helvetica Neue"/>
                <a:cs typeface="Helvetica Neue"/>
              </a:rPr>
              <a:t>Powered by</a:t>
            </a:r>
            <a:endParaRPr lang="en-US" sz="800" dirty="0">
              <a:solidFill>
                <a:srgbClr val="333333">
                  <a:tint val="75000"/>
                </a:srgbClr>
              </a:solidFill>
              <a:latin typeface="Helvetica Neue"/>
              <a:cs typeface="Helvetica Neue"/>
            </a:endParaRPr>
          </a:p>
        </p:txBody>
      </p:sp>
      <p:cxnSp>
        <p:nvCxnSpPr>
          <p:cNvPr id="10" name="Straight Connector 9"/>
          <p:cNvCxnSpPr/>
          <p:nvPr/>
        </p:nvCxnSpPr>
        <p:spPr>
          <a:xfrm>
            <a:off x="204788" y="972237"/>
            <a:ext cx="8780462" cy="0"/>
          </a:xfrm>
          <a:prstGeom prst="line">
            <a:avLst/>
          </a:prstGeom>
          <a:ln w="6350" cmpd="sng">
            <a:solidFill>
              <a:srgbClr val="CCCCCC"/>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userDrawn="1"/>
        </p:nvPicPr>
        <p:blipFill>
          <a:blip r:embed="rId5"/>
          <a:stretch>
            <a:fillRect/>
          </a:stretch>
        </p:blipFill>
        <p:spPr>
          <a:xfrm>
            <a:off x="776477" y="6541772"/>
            <a:ext cx="1060918" cy="179203"/>
          </a:xfrm>
          <a:prstGeom prst="rect">
            <a:avLst/>
          </a:prstGeom>
        </p:spPr>
      </p:pic>
    </p:spTree>
    <p:extLst>
      <p:ext uri="{BB962C8B-B14F-4D97-AF65-F5344CB8AC3E}">
        <p14:creationId xmlns:p14="http://schemas.microsoft.com/office/powerpoint/2010/main" val="12693153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l" defTabSz="457200" rtl="0" eaLnBrk="1" latinLnBrk="0" hangingPunct="1">
        <a:spcBef>
          <a:spcPct val="0"/>
        </a:spcBef>
        <a:buNone/>
        <a:defRPr sz="20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eHealth Initiative Interoperability Work Group</a:t>
            </a:r>
            <a:endParaRPr lang="en-US" dirty="0"/>
          </a:p>
        </p:txBody>
      </p:sp>
      <p:sp>
        <p:nvSpPr>
          <p:cNvPr id="3" name="Subtitle 2"/>
          <p:cNvSpPr>
            <a:spLocks noGrp="1"/>
          </p:cNvSpPr>
          <p:nvPr>
            <p:ph type="subTitle" idx="1"/>
          </p:nvPr>
        </p:nvSpPr>
        <p:spPr/>
        <p:txBody>
          <a:bodyPr/>
          <a:lstStyle/>
          <a:p>
            <a:r>
              <a:rPr lang="en-US" dirty="0" smtClean="0"/>
              <a:t>January 19, 2016</a:t>
            </a:r>
          </a:p>
          <a:p>
            <a:r>
              <a:rPr lang="en-US" dirty="0" smtClean="0"/>
              <a:t>2:00 p.m. EDT</a:t>
            </a:r>
            <a:endParaRPr lang="en-US" dirty="0"/>
          </a:p>
        </p:txBody>
      </p:sp>
    </p:spTree>
    <p:extLst>
      <p:ext uri="{BB962C8B-B14F-4D97-AF65-F5344CB8AC3E}">
        <p14:creationId xmlns:p14="http://schemas.microsoft.com/office/powerpoint/2010/main" val="329139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a:t>
            </a:r>
            <a:r>
              <a:rPr lang="en-US" dirty="0" smtClean="0"/>
              <a:t>g Practices Repository – Timelines</a:t>
            </a:r>
            <a:endParaRPr lang="en-US"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225847269"/>
              </p:ext>
            </p:extLst>
          </p:nvPr>
        </p:nvGraphicFramePr>
        <p:xfrm>
          <a:off x="457200" y="1524000"/>
          <a:ext cx="7680962" cy="2042160"/>
        </p:xfrm>
        <a:graphic>
          <a:graphicData uri="http://schemas.openxmlformats.org/drawingml/2006/table">
            <a:tbl>
              <a:tblPr/>
              <a:tblGrid>
                <a:gridCol w="5091872"/>
                <a:gridCol w="431515"/>
                <a:gridCol w="431515"/>
                <a:gridCol w="431515"/>
                <a:gridCol w="431515"/>
                <a:gridCol w="431515"/>
                <a:gridCol w="431515"/>
              </a:tblGrid>
              <a:tr h="304798">
                <a:tc>
                  <a:txBody>
                    <a:bodyPr/>
                    <a:lstStyle/>
                    <a:p>
                      <a:pPr algn="l" fontAlgn="t"/>
                      <a:r>
                        <a:rPr lang="en-US" sz="1800" b="1" i="0" u="none" strike="noStrike" dirty="0" smtClean="0">
                          <a:solidFill>
                            <a:schemeClr val="bg1"/>
                          </a:solidFill>
                          <a:effectLst/>
                          <a:latin typeface="Calibri"/>
                        </a:rPr>
                        <a:t>Task</a:t>
                      </a:r>
                      <a:endParaRPr lang="en-US" sz="1800" b="1" i="0" u="none" strike="noStrike" dirty="0">
                        <a:solidFill>
                          <a:schemeClr val="bg1"/>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Jan</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Feb</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Mar</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Apr</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May</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fontAlgn="b"/>
                      <a:r>
                        <a:rPr lang="en-US" sz="1600" b="1" i="0" u="none" strike="noStrike" dirty="0" smtClean="0">
                          <a:solidFill>
                            <a:schemeClr val="bg1"/>
                          </a:solidFill>
                          <a:effectLst/>
                          <a:latin typeface="Calibri"/>
                        </a:rPr>
                        <a:t>Jun</a:t>
                      </a:r>
                      <a:endParaRPr lang="en-US" sz="1600" b="1" i="0" u="none" strike="noStrike" dirty="0">
                        <a:solidFill>
                          <a:schemeClr val="bg1"/>
                        </a:solidFill>
                        <a:effectLst/>
                        <a:latin typeface="Calibri"/>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r>
              <a:tr h="0">
                <a:tc>
                  <a:txBody>
                    <a:bodyPr/>
                    <a:lstStyle/>
                    <a:p>
                      <a:pPr algn="l" fontAlgn="t"/>
                      <a:r>
                        <a:rPr lang="en-US" sz="1600" b="0" i="0" u="none" strike="noStrike" dirty="0" smtClean="0">
                          <a:solidFill>
                            <a:srgbClr val="000000"/>
                          </a:solidFill>
                          <a:effectLst/>
                          <a:latin typeface="Calibri"/>
                        </a:rPr>
                        <a:t>Project</a:t>
                      </a:r>
                      <a:r>
                        <a:rPr lang="en-US" sz="1600" b="0" i="0" u="none" strike="noStrike" baseline="0" dirty="0" smtClean="0">
                          <a:solidFill>
                            <a:srgbClr val="000000"/>
                          </a:solidFill>
                          <a:effectLst/>
                          <a:latin typeface="Calibri"/>
                        </a:rPr>
                        <a:t> Planning</a:t>
                      </a:r>
                      <a:endParaRPr lang="en-US" sz="1600" b="0" i="0" u="none" strike="noStrike" dirty="0">
                        <a:solidFill>
                          <a:srgbClr val="000000"/>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0" i="0" u="none" strike="noStrike" dirty="0" smtClean="0">
                        <a:solidFill>
                          <a:srgbClr val="000000"/>
                        </a:solidFill>
                        <a:effectLst/>
                        <a:latin typeface="+mn-lt"/>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t"/>
                      <a:r>
                        <a:rPr lang="en-US" sz="1600" b="0" i="0" u="none" strike="noStrike" dirty="0" smtClean="0">
                          <a:solidFill>
                            <a:srgbClr val="000000"/>
                          </a:solidFill>
                          <a:effectLst/>
                          <a:latin typeface="Calibri"/>
                        </a:rPr>
                        <a:t>Consult</a:t>
                      </a:r>
                      <a:r>
                        <a:rPr lang="en-US" sz="1600" b="0" i="0" u="none" strike="noStrike" baseline="0" dirty="0" smtClean="0">
                          <a:solidFill>
                            <a:srgbClr val="000000"/>
                          </a:solidFill>
                          <a:effectLst/>
                          <a:latin typeface="Calibri"/>
                        </a:rPr>
                        <a:t> with Related Initiatives</a:t>
                      </a:r>
                      <a:endParaRPr lang="en-US" sz="1600" b="0" i="0" u="none" strike="noStrike" dirty="0">
                        <a:solidFill>
                          <a:srgbClr val="000000"/>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t"/>
                      <a:r>
                        <a:rPr lang="en-US" sz="1600" b="0" i="0" u="none" strike="noStrike" dirty="0" smtClean="0">
                          <a:solidFill>
                            <a:srgbClr val="000000"/>
                          </a:solidFill>
                          <a:effectLst/>
                          <a:latin typeface="Calibri"/>
                        </a:rPr>
                        <a:t>Solicit</a:t>
                      </a:r>
                      <a:r>
                        <a:rPr lang="en-US" sz="1600" b="0" i="0" u="none" strike="noStrike" baseline="0" dirty="0" smtClean="0">
                          <a:solidFill>
                            <a:srgbClr val="000000"/>
                          </a:solidFill>
                          <a:effectLst/>
                          <a:latin typeface="Calibri"/>
                        </a:rPr>
                        <a:t> Examples</a:t>
                      </a:r>
                      <a:endParaRPr lang="en-US" sz="1600" b="0" i="0" u="none" strike="noStrike" dirty="0">
                        <a:solidFill>
                          <a:srgbClr val="000000"/>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4320">
                <a:tc>
                  <a:txBody>
                    <a:bodyPr/>
                    <a:lstStyle/>
                    <a:p>
                      <a:pPr algn="l" fontAlgn="t"/>
                      <a:r>
                        <a:rPr lang="en-US" sz="1600" b="0" i="0" u="none" strike="noStrike" dirty="0" smtClean="0">
                          <a:solidFill>
                            <a:srgbClr val="000000"/>
                          </a:solidFill>
                          <a:effectLst/>
                          <a:latin typeface="Calibri"/>
                        </a:rPr>
                        <a:t>Review</a:t>
                      </a:r>
                      <a:r>
                        <a:rPr lang="en-US" sz="1600" b="0" i="0" u="none" strike="noStrike" baseline="0" dirty="0" smtClean="0">
                          <a:solidFill>
                            <a:srgbClr val="000000"/>
                          </a:solidFill>
                          <a:effectLst/>
                          <a:latin typeface="Calibri"/>
                        </a:rPr>
                        <a:t> Examples</a:t>
                      </a:r>
                      <a:endParaRPr lang="en-US" sz="1600" b="0" i="0" u="none" strike="noStrike" dirty="0">
                        <a:solidFill>
                          <a:srgbClr val="000000"/>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0">
                <a:tc>
                  <a:txBody>
                    <a:bodyPr/>
                    <a:lstStyle/>
                    <a:p>
                      <a:pPr algn="l" fontAlgn="t"/>
                      <a:r>
                        <a:rPr lang="en-US" sz="1600" b="0" i="0" u="none" strike="noStrike" dirty="0" smtClean="0">
                          <a:solidFill>
                            <a:srgbClr val="000000"/>
                          </a:solidFill>
                          <a:effectLst/>
                          <a:latin typeface="Calibri"/>
                        </a:rPr>
                        <a:t>Develop Repository</a:t>
                      </a:r>
                      <a:endParaRPr lang="en-US" sz="1600" b="0" i="0" u="none" strike="noStrike" dirty="0">
                        <a:solidFill>
                          <a:srgbClr val="000000"/>
                        </a:solidFill>
                        <a:effectLst/>
                        <a:latin typeface="Calibri"/>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a:rPr>
                        <a:t> </a:t>
                      </a: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endParaRPr lang="en-US" sz="1600" b="0" i="0" u="none" strike="noStrike" dirty="0">
                        <a:solidFill>
                          <a:srgbClr val="000000"/>
                        </a:solidFill>
                        <a:effectLst/>
                        <a:latin typeface="Calibri"/>
                      </a:endParaRPr>
                    </a:p>
                  </a:txBody>
                  <a:tcPr marL="3953" marR="3953" marT="39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10654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Interoperability Repository</a:t>
            </a:r>
            <a:endParaRPr lang="en-US" dirty="0"/>
          </a:p>
        </p:txBody>
      </p:sp>
      <p:sp>
        <p:nvSpPr>
          <p:cNvPr id="3" name="Content Placeholder 2"/>
          <p:cNvSpPr>
            <a:spLocks noGrp="1"/>
          </p:cNvSpPr>
          <p:nvPr>
            <p:ph idx="1"/>
          </p:nvPr>
        </p:nvSpPr>
        <p:spPr/>
        <p:txBody>
          <a:bodyPr/>
          <a:lstStyle/>
          <a:p>
            <a:r>
              <a:rPr lang="en-US" sz="2400" dirty="0" smtClean="0"/>
              <a:t>Soliciting additional examples</a:t>
            </a:r>
          </a:p>
          <a:p>
            <a:r>
              <a:rPr lang="en-US" sz="2400" dirty="0" smtClean="0"/>
              <a:t>Maintaining content</a:t>
            </a:r>
            <a:endParaRPr lang="en-US" sz="2400" dirty="0" smtClean="0"/>
          </a:p>
          <a:p>
            <a:endParaRPr lang="en-US" sz="2400"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2:45 </a:t>
            </a:r>
            <a:r>
              <a:rPr lang="en-US" dirty="0" smtClean="0">
                <a:solidFill>
                  <a:srgbClr val="BBE0E3">
                    <a:lumMod val="25000"/>
                  </a:srgbClr>
                </a:solidFill>
              </a:rPr>
              <a:t>-- </a:t>
            </a:r>
            <a:r>
              <a:rPr lang="en-US" dirty="0" smtClean="0">
                <a:solidFill>
                  <a:srgbClr val="BBE0E3">
                    <a:lumMod val="25000"/>
                  </a:srgbClr>
                </a:solidFill>
              </a:rPr>
              <a:t>2:55</a:t>
            </a:r>
            <a:endParaRPr lang="en-US" dirty="0">
              <a:solidFill>
                <a:srgbClr val="BBE0E3">
                  <a:lumMod val="25000"/>
                </a:srgbClr>
              </a:solidFill>
            </a:endParaRPr>
          </a:p>
        </p:txBody>
      </p:sp>
    </p:spTree>
    <p:extLst>
      <p:ext uri="{BB962C8B-B14F-4D97-AF65-F5344CB8AC3E}">
        <p14:creationId xmlns:p14="http://schemas.microsoft.com/office/powerpoint/2010/main" val="3243903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a:t>
            </a:r>
            <a:br>
              <a:rPr lang="en-US" dirty="0" smtClean="0"/>
            </a:br>
            <a:r>
              <a:rPr lang="en-US" dirty="0" smtClean="0"/>
              <a:t>Interoperability Work Group</a:t>
            </a:r>
            <a:endParaRPr lang="en-US" dirty="0"/>
          </a:p>
        </p:txBody>
      </p:sp>
      <p:sp>
        <p:nvSpPr>
          <p:cNvPr id="3" name="Content Placeholder 2"/>
          <p:cNvSpPr>
            <a:spLocks noGrp="1"/>
          </p:cNvSpPr>
          <p:nvPr>
            <p:ph idx="1"/>
          </p:nvPr>
        </p:nvSpPr>
        <p:spPr>
          <a:xfrm>
            <a:off x="293914" y="1600200"/>
            <a:ext cx="8229600" cy="4221164"/>
          </a:xfrm>
        </p:spPr>
        <p:txBody>
          <a:bodyPr/>
          <a:lstStyle/>
          <a:p>
            <a:r>
              <a:rPr lang="en-US" sz="2400" dirty="0" smtClean="0"/>
              <a:t>Reopen </a:t>
            </a:r>
            <a:r>
              <a:rPr lang="en-US" sz="2400" dirty="0" smtClean="0"/>
              <a:t>Work Group membership</a:t>
            </a:r>
          </a:p>
          <a:p>
            <a:r>
              <a:rPr lang="en-US" sz="2400" dirty="0" smtClean="0"/>
              <a:t>Next call </a:t>
            </a:r>
          </a:p>
          <a:p>
            <a:pPr lvl="1"/>
            <a:r>
              <a:rPr lang="en-US" sz="2400" dirty="0" smtClean="0"/>
              <a:t>Tuesday February 16</a:t>
            </a:r>
          </a:p>
          <a:p>
            <a:pPr lvl="2"/>
            <a:r>
              <a:rPr lang="en-US" sz="2000" dirty="0" smtClean="0"/>
              <a:t>Monday February 15</a:t>
            </a:r>
            <a:r>
              <a:rPr lang="en-US" sz="2000" baseline="30000" dirty="0" smtClean="0"/>
              <a:t>th</a:t>
            </a:r>
            <a:r>
              <a:rPr lang="en-US" sz="2000" dirty="0" smtClean="0"/>
              <a:t> is President’s Day</a:t>
            </a:r>
          </a:p>
          <a:p>
            <a:pPr lvl="2"/>
            <a:r>
              <a:rPr lang="en-US" sz="2000" dirty="0" smtClean="0"/>
              <a:t>Should we change to the 3</a:t>
            </a:r>
            <a:r>
              <a:rPr lang="en-US" sz="2000" baseline="30000" dirty="0" smtClean="0"/>
              <a:t>rd</a:t>
            </a:r>
            <a:r>
              <a:rPr lang="en-US" sz="2000" dirty="0" smtClean="0"/>
              <a:t> Tuesda</a:t>
            </a:r>
            <a:r>
              <a:rPr lang="en-US" sz="2000" dirty="0" smtClean="0"/>
              <a:t>y of each month</a:t>
            </a:r>
            <a:endParaRPr lang="en-US" sz="2000" dirty="0" smtClean="0"/>
          </a:p>
          <a:p>
            <a:r>
              <a:rPr lang="en-US" sz="2400" dirty="0" smtClean="0"/>
              <a:t>Agenda</a:t>
            </a:r>
          </a:p>
          <a:p>
            <a:pPr lvl="1"/>
            <a:r>
              <a:rPr lang="en-US" sz="2000" dirty="0" smtClean="0"/>
              <a:t>Project timeline</a:t>
            </a:r>
          </a:p>
          <a:p>
            <a:pPr lvl="1"/>
            <a:r>
              <a:rPr lang="en-US" sz="2000" dirty="0" smtClean="0"/>
              <a:t>Feedback from related projects</a:t>
            </a:r>
            <a:endParaRPr lang="en-US" sz="2000" dirty="0" smtClean="0"/>
          </a:p>
        </p:txBody>
      </p:sp>
      <p:sp>
        <p:nvSpPr>
          <p:cNvPr id="5" name="Rectangle 4"/>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25000"/>
                  </a:schemeClr>
                </a:solidFill>
              </a:rPr>
              <a:t>2:55 – 3:00</a:t>
            </a:r>
            <a:endParaRPr lang="en-US" dirty="0">
              <a:solidFill>
                <a:schemeClr val="accent1">
                  <a:lumMod val="25000"/>
                </a:schemeClr>
              </a:solidFill>
            </a:endParaRPr>
          </a:p>
        </p:txBody>
      </p:sp>
    </p:spTree>
    <p:extLst>
      <p:ext uri="{BB962C8B-B14F-4D97-AF65-F5344CB8AC3E}">
        <p14:creationId xmlns:p14="http://schemas.microsoft.com/office/powerpoint/2010/main" val="123032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3520406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19400"/>
            <a:ext cx="8229600" cy="609600"/>
          </a:xfrm>
        </p:spPr>
        <p:txBody>
          <a:bodyPr/>
          <a:lstStyle/>
          <a:p>
            <a:pPr marL="0" indent="0" algn="ctr">
              <a:buNone/>
            </a:pPr>
            <a:r>
              <a:rPr lang="en-US" dirty="0"/>
              <a:t>T</a:t>
            </a:r>
            <a:r>
              <a:rPr lang="en-US" dirty="0" smtClean="0"/>
              <a:t>hank you!</a:t>
            </a:r>
            <a:endParaRPr lang="en-US" dirty="0"/>
          </a:p>
        </p:txBody>
      </p:sp>
    </p:spTree>
    <p:extLst>
      <p:ext uri="{BB962C8B-B14F-4D97-AF65-F5344CB8AC3E}">
        <p14:creationId xmlns:p14="http://schemas.microsoft.com/office/powerpoint/2010/main" val="2970239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Area Priorities</a:t>
            </a:r>
            <a:endParaRPr lang="en-US" dirty="0"/>
          </a:p>
        </p:txBody>
      </p:sp>
      <p:pic>
        <p:nvPicPr>
          <p:cNvPr id="1026" name="Picture 2" descr="C:\Users\Sony LapTop User\Documents\My Documents\Documents\eHealth Initiative\2015 Interoperability Work Group\2015 11 Survey on Next Steps\Chart_Q1_1511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6995" y="966204"/>
            <a:ext cx="4180417" cy="540314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p:cNvGraphicFramePr>
            <a:graphicFrameLocks noGrp="1"/>
          </p:cNvGraphicFramePr>
          <p:nvPr>
            <p:extLst>
              <p:ext uri="{D42A27DB-BD31-4B8C-83A1-F6EECF244321}">
                <p14:modId xmlns:p14="http://schemas.microsoft.com/office/powerpoint/2010/main" val="799068742"/>
              </p:ext>
            </p:extLst>
          </p:nvPr>
        </p:nvGraphicFramePr>
        <p:xfrm>
          <a:off x="115139" y="2152953"/>
          <a:ext cx="5427155" cy="3628600"/>
        </p:xfrm>
        <a:graphic>
          <a:graphicData uri="http://schemas.openxmlformats.org/drawingml/2006/table">
            <a:tbl>
              <a:tblPr/>
              <a:tblGrid>
                <a:gridCol w="5427155"/>
              </a:tblGrid>
              <a:tr h="243840">
                <a:tc>
                  <a:txBody>
                    <a:bodyPr/>
                    <a:lstStyle/>
                    <a:p>
                      <a:pPr algn="r" fontAlgn="b"/>
                      <a:r>
                        <a:rPr lang="en-US" sz="900" b="1" i="0" u="none" strike="noStrike" dirty="0">
                          <a:effectLst/>
                          <a:latin typeface="+mj-lt"/>
                        </a:rPr>
                        <a:t>Analysis of the benefits of interoperability and data sharing</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r" fontAlgn="b"/>
                      <a:r>
                        <a:rPr lang="en-US" sz="900" b="1" i="0" u="none" strike="noStrike" dirty="0">
                          <a:solidFill>
                            <a:srgbClr val="000048"/>
                          </a:solidFill>
                          <a:effectLst/>
                          <a:latin typeface="+mj-lt"/>
                        </a:rPr>
                        <a:t>Identification of </a:t>
                      </a:r>
                      <a:r>
                        <a:rPr lang="en-US" sz="900" b="1" i="1" u="sng" strike="noStrike" dirty="0">
                          <a:solidFill>
                            <a:srgbClr val="0070C0"/>
                          </a:solidFill>
                          <a:effectLst/>
                          <a:latin typeface="+mj-lt"/>
                        </a:rPr>
                        <a:t>key challenges to interoperability and data sharing and solutions </a:t>
                      </a:r>
                      <a:r>
                        <a:rPr lang="en-US" sz="900" b="1" i="0" u="none" strike="noStrike" dirty="0" smtClean="0">
                          <a:solidFill>
                            <a:srgbClr val="000048"/>
                          </a:solidFill>
                          <a:effectLst/>
                          <a:latin typeface="+mj-lt"/>
                        </a:rPr>
                        <a:t>that have been successfully implemented</a:t>
                      </a:r>
                      <a:endParaRPr lang="en-US" sz="900" b="1" i="0" u="none" strike="noStrike" dirty="0">
                        <a:solidFill>
                          <a:srgbClr val="000048"/>
                        </a:solidFill>
                        <a:effectLst/>
                        <a:latin typeface="+mj-lt"/>
                      </a:endParaRP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r" fontAlgn="b"/>
                      <a:r>
                        <a:rPr lang="en-US" sz="900" b="1" i="0" u="none" strike="noStrike" dirty="0">
                          <a:effectLst/>
                          <a:latin typeface="+mj-lt"/>
                        </a:rPr>
                        <a:t>Evaluate the existing infrastructure for exchanging health information to determine gaps and inefficiencies</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6500">
                <a:tc>
                  <a:txBody>
                    <a:bodyPr/>
                    <a:lstStyle/>
                    <a:p>
                      <a:pPr algn="r" fontAlgn="b"/>
                      <a:r>
                        <a:rPr lang="en-US" sz="900" b="1" i="0" u="none" strike="noStrike" dirty="0">
                          <a:solidFill>
                            <a:srgbClr val="000048"/>
                          </a:solidFill>
                          <a:effectLst/>
                          <a:latin typeface="+mj-lt"/>
                        </a:rPr>
                        <a:t>Compile resources on </a:t>
                      </a:r>
                      <a:r>
                        <a:rPr lang="en-US" sz="900" b="1" i="1" u="sng" strike="noStrike" dirty="0">
                          <a:solidFill>
                            <a:srgbClr val="7030A0"/>
                          </a:solidFill>
                          <a:effectLst/>
                          <a:latin typeface="+mj-lt"/>
                        </a:rPr>
                        <a:t>state consent models and privacy laws </a:t>
                      </a:r>
                      <a:r>
                        <a:rPr lang="en-US" sz="900" b="1" i="0" u="none" strike="noStrike" dirty="0">
                          <a:solidFill>
                            <a:srgbClr val="000048"/>
                          </a:solidFill>
                          <a:effectLst/>
                          <a:latin typeface="+mj-lt"/>
                        </a:rPr>
                        <a:t>to identify areas of commonality and discord</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6500">
                <a:tc>
                  <a:txBody>
                    <a:bodyPr/>
                    <a:lstStyle/>
                    <a:p>
                      <a:pPr algn="r" fontAlgn="b"/>
                      <a:r>
                        <a:rPr lang="en-US" sz="900" b="1" i="0" u="none" strike="noStrike" dirty="0">
                          <a:solidFill>
                            <a:srgbClr val="000048"/>
                          </a:solidFill>
                          <a:effectLst/>
                          <a:latin typeface="+mj-lt"/>
                        </a:rPr>
                        <a:t>Specify the steps that must be taken to share information to </a:t>
                      </a:r>
                      <a:r>
                        <a:rPr lang="en-US" sz="900" b="1" i="1" u="sng" strike="noStrike" dirty="0">
                          <a:solidFill>
                            <a:srgbClr val="0070C0"/>
                          </a:solidFill>
                          <a:effectLst/>
                          <a:latin typeface="+mj-lt"/>
                        </a:rPr>
                        <a:t>understand what is working and where there are challenges</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r" fontAlgn="b"/>
                      <a:r>
                        <a:rPr lang="en-US" sz="900" b="1" i="0" u="none" strike="noStrike" dirty="0">
                          <a:solidFill>
                            <a:srgbClr val="000048"/>
                          </a:solidFill>
                          <a:effectLst/>
                          <a:latin typeface="+mj-lt"/>
                        </a:rPr>
                        <a:t>Examine tactical approaches to resolving </a:t>
                      </a:r>
                      <a:r>
                        <a:rPr lang="en-US" sz="900" b="1" i="1" u="sng" strike="noStrike" dirty="0">
                          <a:solidFill>
                            <a:srgbClr val="7030A0"/>
                          </a:solidFill>
                          <a:effectLst/>
                          <a:latin typeface="+mj-lt"/>
                        </a:rPr>
                        <a:t>state variation in privacy laws </a:t>
                      </a:r>
                      <a:r>
                        <a:rPr lang="en-US" sz="900" b="1" i="0" u="none" strike="noStrike" dirty="0">
                          <a:solidFill>
                            <a:srgbClr val="000048"/>
                          </a:solidFill>
                          <a:effectLst/>
                          <a:latin typeface="+mj-lt"/>
                        </a:rPr>
                        <a:t>as it relates to interoperability</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5760">
                <a:tc>
                  <a:txBody>
                    <a:bodyPr/>
                    <a:lstStyle/>
                    <a:p>
                      <a:pPr algn="r" fontAlgn="b"/>
                      <a:r>
                        <a:rPr lang="en-US" sz="900" b="1" i="0" u="none" strike="noStrike" dirty="0">
                          <a:effectLst/>
                          <a:latin typeface="+mj-lt"/>
                        </a:rPr>
                        <a:t>Identify ways of aligning existing regulatory approaches with non-regulatory approaches to influence creation of a health information exchange/interoperable healthcare ecosystem</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57200">
                <a:tc>
                  <a:txBody>
                    <a:bodyPr/>
                    <a:lstStyle/>
                    <a:p>
                      <a:pPr algn="r" fontAlgn="b"/>
                      <a:r>
                        <a:rPr lang="en-US" sz="900" b="1" i="0" u="none" strike="noStrike" dirty="0">
                          <a:effectLst/>
                          <a:latin typeface="+mj-lt"/>
                        </a:rPr>
                        <a:t>Explore step-wise process to establish innovative private sector operational test processes, tools, harnesses</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5760">
                <a:tc>
                  <a:txBody>
                    <a:bodyPr/>
                    <a:lstStyle/>
                    <a:p>
                      <a:pPr algn="r" fontAlgn="b"/>
                      <a:r>
                        <a:rPr lang="en-US" sz="900" b="1" i="0" u="none" strike="noStrike" dirty="0">
                          <a:solidFill>
                            <a:schemeClr val="tx1"/>
                          </a:solidFill>
                          <a:effectLst/>
                          <a:latin typeface="Microsoft Sans Serif"/>
                        </a:rPr>
                        <a:t>Identify the </a:t>
                      </a:r>
                      <a:r>
                        <a:rPr lang="en-US" sz="900" b="1" i="0" u="none" strike="noStrike" dirty="0">
                          <a:solidFill>
                            <a:srgbClr val="00B050"/>
                          </a:solidFill>
                          <a:effectLst/>
                          <a:latin typeface="Microsoft Sans Serif"/>
                        </a:rPr>
                        <a:t>data elements </a:t>
                      </a:r>
                      <a:r>
                        <a:rPr lang="en-US" sz="900" b="1" i="0" u="none" strike="noStrike" dirty="0">
                          <a:solidFill>
                            <a:schemeClr val="tx1"/>
                          </a:solidFill>
                          <a:effectLst/>
                          <a:latin typeface="Microsoft Sans Serif"/>
                        </a:rPr>
                        <a:t>that should be universally available</a:t>
                      </a:r>
                    </a:p>
                  </a:txBody>
                  <a:tcPr marL="45720" marR="4572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EEEEE"/>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52281943"/>
              </p:ext>
            </p:extLst>
          </p:nvPr>
        </p:nvGraphicFramePr>
        <p:xfrm>
          <a:off x="6895467" y="2186821"/>
          <a:ext cx="441502" cy="3657600"/>
        </p:xfrm>
        <a:graphic>
          <a:graphicData uri="http://schemas.openxmlformats.org/drawingml/2006/table">
            <a:tbl>
              <a:tblPr/>
              <a:tblGrid>
                <a:gridCol w="441502"/>
              </a:tblGrid>
              <a:tr h="365760">
                <a:tc>
                  <a:txBody>
                    <a:bodyPr/>
                    <a:lstStyle/>
                    <a:p>
                      <a:pPr algn="l" fontAlgn="ctr"/>
                      <a:r>
                        <a:rPr lang="en-US" sz="1100" b="0" i="0" u="none" strike="noStrike" dirty="0">
                          <a:effectLst/>
                          <a:latin typeface="Microsoft Sans Serif"/>
                        </a:rPr>
                        <a:t>3.12</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5760">
                <a:tc>
                  <a:txBody>
                    <a:bodyPr/>
                    <a:lstStyle/>
                    <a:p>
                      <a:pPr algn="l" fontAlgn="ctr"/>
                      <a:r>
                        <a:rPr lang="en-US" sz="1100" b="0" i="0" u="none" strike="noStrike" dirty="0">
                          <a:effectLst/>
                          <a:latin typeface="Microsoft Sans Serif"/>
                        </a:rPr>
                        <a:t>4.19</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l" fontAlgn="ctr"/>
                      <a:r>
                        <a:rPr lang="en-US" sz="1100" b="0" i="0" u="none" strike="noStrike" dirty="0">
                          <a:effectLst/>
                          <a:latin typeface="Microsoft Sans Serif"/>
                        </a:rPr>
                        <a:t>3.37</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5760">
                <a:tc>
                  <a:txBody>
                    <a:bodyPr/>
                    <a:lstStyle/>
                    <a:p>
                      <a:pPr algn="l" fontAlgn="ctr"/>
                      <a:r>
                        <a:rPr lang="en-US" sz="1100" b="0" i="0" u="none" strike="noStrike" dirty="0">
                          <a:effectLst/>
                          <a:latin typeface="Microsoft Sans Serif"/>
                        </a:rPr>
                        <a:t>3.50</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l" fontAlgn="ctr"/>
                      <a:r>
                        <a:rPr lang="en-US" sz="1100" b="0" i="0" u="none" strike="noStrike" dirty="0">
                          <a:effectLst/>
                          <a:latin typeface="Microsoft Sans Serif"/>
                        </a:rPr>
                        <a:t>3.50</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243840">
                <a:tc>
                  <a:txBody>
                    <a:bodyPr/>
                    <a:lstStyle/>
                    <a:p>
                      <a:pPr algn="l" fontAlgn="ctr"/>
                      <a:r>
                        <a:rPr lang="en-US" sz="1100" b="0" i="0" u="none" strike="noStrike" dirty="0">
                          <a:effectLst/>
                          <a:latin typeface="Microsoft Sans Serif"/>
                        </a:rPr>
                        <a:t>3.58</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l" fontAlgn="ctr"/>
                      <a:r>
                        <a:rPr lang="en-US" sz="1100" b="0" i="0" u="none" strike="noStrike" dirty="0">
                          <a:effectLst/>
                          <a:latin typeface="Microsoft Sans Serif"/>
                        </a:rPr>
                        <a:t>3.50</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487680">
                <a:tc>
                  <a:txBody>
                    <a:bodyPr/>
                    <a:lstStyle/>
                    <a:p>
                      <a:pPr algn="l" fontAlgn="ctr"/>
                      <a:r>
                        <a:rPr lang="en-US" sz="1100" b="0" i="0" u="none" strike="noStrike" dirty="0">
                          <a:effectLst/>
                          <a:latin typeface="Microsoft Sans Serif"/>
                        </a:rPr>
                        <a:t>2.93</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r h="365760">
                <a:tc>
                  <a:txBody>
                    <a:bodyPr/>
                    <a:lstStyle/>
                    <a:p>
                      <a:pPr algn="l" fontAlgn="ctr"/>
                      <a:r>
                        <a:rPr lang="en-US" sz="1100" b="0" i="0" u="none" strike="noStrike" dirty="0">
                          <a:effectLst/>
                          <a:latin typeface="Microsoft Sans Serif"/>
                        </a:rPr>
                        <a:t>4.08</a:t>
                      </a:r>
                    </a:p>
                  </a:txBody>
                  <a:tcPr marL="1259" marR="1259" marT="167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r>
            </a:tbl>
          </a:graphicData>
        </a:graphic>
      </p:graphicFrame>
      <p:sp>
        <p:nvSpPr>
          <p:cNvPr id="7" name="Right Arrow 6"/>
          <p:cNvSpPr/>
          <p:nvPr/>
        </p:nvSpPr>
        <p:spPr>
          <a:xfrm rot="10800000">
            <a:off x="7206343" y="2582333"/>
            <a:ext cx="609600" cy="263675"/>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ight Arrow 8"/>
          <p:cNvSpPr/>
          <p:nvPr/>
        </p:nvSpPr>
        <p:spPr>
          <a:xfrm rot="10800000">
            <a:off x="7206343" y="5441649"/>
            <a:ext cx="609600" cy="263675"/>
          </a:xfrm>
          <a:prstGeom prst="rightArrow">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ight Arrow 9"/>
          <p:cNvSpPr/>
          <p:nvPr/>
        </p:nvSpPr>
        <p:spPr>
          <a:xfrm rot="10800000">
            <a:off x="7206342" y="4222449"/>
            <a:ext cx="609600" cy="263675"/>
          </a:xfrm>
          <a:prstGeom prst="rightArrow">
            <a:avLst/>
          </a:prstGeom>
          <a:solidFill>
            <a:srgbClr val="7030A0"/>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rot="10800000">
            <a:off x="7206342" y="3418617"/>
            <a:ext cx="609600" cy="263675"/>
          </a:xfrm>
          <a:prstGeom prst="rightArrow">
            <a:avLst/>
          </a:prstGeom>
          <a:solidFill>
            <a:srgbClr val="7030A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ight Arrow 12"/>
          <p:cNvSpPr/>
          <p:nvPr/>
        </p:nvSpPr>
        <p:spPr>
          <a:xfrm rot="10800000">
            <a:off x="7206343" y="3885493"/>
            <a:ext cx="609600" cy="263675"/>
          </a:xfrm>
          <a:prstGeom prst="rightArrow">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25000"/>
                  </a:schemeClr>
                </a:solidFill>
              </a:rPr>
              <a:t>2:25 -- 2:45</a:t>
            </a:r>
            <a:endParaRPr lang="en-US" dirty="0">
              <a:solidFill>
                <a:schemeClr val="accent1">
                  <a:lumMod val="25000"/>
                </a:schemeClr>
              </a:solidFill>
            </a:endParaRPr>
          </a:p>
        </p:txBody>
      </p:sp>
      <p:sp>
        <p:nvSpPr>
          <p:cNvPr id="3" name="Rectangle 2"/>
          <p:cNvSpPr/>
          <p:nvPr/>
        </p:nvSpPr>
        <p:spPr>
          <a:xfrm>
            <a:off x="152400" y="1143000"/>
            <a:ext cx="5181600" cy="7620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600" dirty="0" smtClean="0"/>
              <a:t>Challenges and Solutions</a:t>
            </a:r>
          </a:p>
          <a:p>
            <a:pPr marL="285750" indent="-285750">
              <a:buFont typeface="Arial" panose="020B0604020202020204" pitchFamily="34" charset="0"/>
              <a:buChar char="•"/>
            </a:pPr>
            <a:r>
              <a:rPr lang="en-US" sz="1600" dirty="0" smtClean="0"/>
              <a:t>Privacy and Consent</a:t>
            </a:r>
          </a:p>
          <a:p>
            <a:pPr marL="285750" indent="-285750">
              <a:buFont typeface="Arial" panose="020B0604020202020204" pitchFamily="34" charset="0"/>
              <a:buChar char="•"/>
            </a:pPr>
            <a:r>
              <a:rPr lang="en-US" sz="1600" dirty="0" smtClean="0"/>
              <a:t>Data Elements</a:t>
            </a:r>
            <a:endParaRPr lang="en-US" sz="1600" dirty="0"/>
          </a:p>
        </p:txBody>
      </p:sp>
    </p:spTree>
    <p:extLst>
      <p:ext uri="{BB962C8B-B14F-4D97-AF65-F5344CB8AC3E}">
        <p14:creationId xmlns:p14="http://schemas.microsoft.com/office/powerpoint/2010/main" val="2742068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Area Comments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73125648"/>
              </p:ext>
            </p:extLst>
          </p:nvPr>
        </p:nvGraphicFramePr>
        <p:xfrm>
          <a:off x="239486" y="1036524"/>
          <a:ext cx="8741228" cy="4937760"/>
        </p:xfrm>
        <a:graphic>
          <a:graphicData uri="http://schemas.openxmlformats.org/drawingml/2006/table">
            <a:tbl>
              <a:tblPr/>
              <a:tblGrid>
                <a:gridCol w="8741228"/>
              </a:tblGrid>
              <a:tr h="914400">
                <a:tc>
                  <a:txBody>
                    <a:bodyPr/>
                    <a:lstStyle/>
                    <a:p>
                      <a:pPr algn="l" fontAlgn="b"/>
                      <a:r>
                        <a:rPr lang="en-US" sz="1200" b="0" i="0" u="none" strike="noStrike" dirty="0">
                          <a:effectLst/>
                          <a:latin typeface="+mj-lt"/>
                        </a:rPr>
                        <a:t>With respect to patient information safety and security and to ensure ongoing monitoring of compliance with HIPAA and other privacy measures, </a:t>
                      </a:r>
                      <a:r>
                        <a:rPr lang="en-US" sz="1200" b="1" i="0" u="none" strike="noStrike" dirty="0">
                          <a:solidFill>
                            <a:srgbClr val="0070C0"/>
                          </a:solidFill>
                          <a:effectLst/>
                          <a:latin typeface="+mj-lt"/>
                        </a:rPr>
                        <a:t>are there any current discussions/efforts to incorporate HIE standards into accrediting bodies such as JCAHO, ACHC</a:t>
                      </a:r>
                      <a:r>
                        <a:rPr lang="en-US" sz="1200" b="1" i="0" u="none" strike="noStrike" dirty="0">
                          <a:effectLst/>
                          <a:latin typeface="+mj-lt"/>
                        </a:rPr>
                        <a:t>, </a:t>
                      </a:r>
                      <a:r>
                        <a:rPr lang="en-US" sz="1200" b="0" i="0" u="none" strike="noStrike" dirty="0" err="1">
                          <a:effectLst/>
                          <a:latin typeface="+mj-lt"/>
                        </a:rPr>
                        <a:t>etc</a:t>
                      </a:r>
                      <a:r>
                        <a:rPr lang="en-US" sz="1200" b="0" i="0" u="none" strike="noStrike" dirty="0">
                          <a:effectLst/>
                          <a:latin typeface="+mj-lt"/>
                        </a:rPr>
                        <a:t>? </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97280">
                <a:tc>
                  <a:txBody>
                    <a:bodyPr/>
                    <a:lstStyle/>
                    <a:p>
                      <a:pPr algn="l" fontAlgn="b"/>
                      <a:r>
                        <a:rPr lang="en-US" sz="1200" b="0" i="0" u="none" strike="noStrike" dirty="0">
                          <a:effectLst/>
                          <a:latin typeface="+mj-lt"/>
                        </a:rPr>
                        <a:t>Identifying successful solutions that </a:t>
                      </a:r>
                      <a:r>
                        <a:rPr lang="en-US" sz="1200" b="1" i="0" u="none" strike="noStrike" dirty="0">
                          <a:solidFill>
                            <a:srgbClr val="0070C0"/>
                          </a:solidFill>
                          <a:effectLst/>
                          <a:latin typeface="+mj-lt"/>
                        </a:rPr>
                        <a:t>focus on patient and provider engagement </a:t>
                      </a:r>
                      <a:r>
                        <a:rPr lang="en-US" sz="1200" b="0" i="0" u="none" strike="noStrike" dirty="0">
                          <a:effectLst/>
                          <a:latin typeface="+mj-lt"/>
                        </a:rPr>
                        <a:t>will improve interoperability by better understanding those factors that motivate patients and providers to share information with each other despite the current barriers that exist. The stream of sharing that needs to be better understood involves </a:t>
                      </a:r>
                      <a:r>
                        <a:rPr lang="en-US" sz="1200" b="1" i="0" u="none" strike="noStrike" dirty="0">
                          <a:solidFill>
                            <a:srgbClr val="0070C0"/>
                          </a:solidFill>
                          <a:effectLst/>
                          <a:latin typeface="+mj-lt"/>
                        </a:rPr>
                        <a:t>provider to provider, provider to patient, and patient to provider information sharing.</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31520">
                <a:tc>
                  <a:txBody>
                    <a:bodyPr/>
                    <a:lstStyle/>
                    <a:p>
                      <a:pPr algn="l" fontAlgn="b"/>
                      <a:r>
                        <a:rPr lang="en-US" sz="1200" b="1" i="0" u="none" strike="noStrike" dirty="0">
                          <a:solidFill>
                            <a:srgbClr val="0070C0"/>
                          </a:solidFill>
                          <a:effectLst/>
                          <a:latin typeface="+mj-lt"/>
                        </a:rPr>
                        <a:t>Data standardization is one of our highest priorities.  </a:t>
                      </a:r>
                      <a:r>
                        <a:rPr lang="en-US" sz="1200" b="0" i="0" u="none" strike="noStrike" dirty="0">
                          <a:effectLst/>
                          <a:latin typeface="+mj-lt"/>
                        </a:rPr>
                        <a:t>We have a monthly meeting with our major payers and two PPS's, as well as regular contact with our data sources.  Jointly, we are discussing out to reach out to practices to educate them too.</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31520">
                <a:tc>
                  <a:txBody>
                    <a:bodyPr/>
                    <a:lstStyle/>
                    <a:p>
                      <a:pPr algn="l" fontAlgn="b"/>
                      <a:r>
                        <a:rPr lang="en-US" sz="1200" b="1" i="0" u="none" strike="noStrike" dirty="0">
                          <a:solidFill>
                            <a:srgbClr val="0070C0"/>
                          </a:solidFill>
                          <a:effectLst/>
                          <a:latin typeface="+mj-lt"/>
                        </a:rPr>
                        <a:t>continued collection of examples of interoperability successes  </a:t>
                      </a:r>
                      <a:r>
                        <a:rPr lang="en-US" sz="1200" b="0" i="0" u="none" strike="noStrike" dirty="0">
                          <a:effectLst/>
                          <a:latin typeface="+mj-lt"/>
                        </a:rPr>
                        <a:t>costs of ensuring interoperability capabilities  IT requirements  additional documented (and anecdotal) examples   </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463040">
                <a:tc>
                  <a:txBody>
                    <a:bodyPr/>
                    <a:lstStyle/>
                    <a:p>
                      <a:pPr algn="l" fontAlgn="b"/>
                      <a:r>
                        <a:rPr lang="en-US" sz="1200" b="0" i="0" u="none" strike="noStrike" dirty="0">
                          <a:effectLst/>
                          <a:latin typeface="+mj-lt"/>
                        </a:rPr>
                        <a:t>I think the </a:t>
                      </a:r>
                      <a:r>
                        <a:rPr lang="en-US" sz="1200" b="1" i="0" u="none" strike="noStrike" dirty="0">
                          <a:solidFill>
                            <a:srgbClr val="0070C0"/>
                          </a:solidFill>
                          <a:effectLst/>
                          <a:latin typeface="+mj-lt"/>
                        </a:rPr>
                        <a:t>benefits are being covered in the Clinical Motivators workgroup.  </a:t>
                      </a:r>
                      <a:r>
                        <a:rPr lang="en-US" sz="1200" b="0" i="0" u="none" strike="noStrike" dirty="0">
                          <a:effectLst/>
                          <a:latin typeface="+mj-lt"/>
                        </a:rPr>
                        <a:t>The key challenges/solutions is very similar to what we just did in this recent report.      Perhaps we could </a:t>
                      </a:r>
                      <a:r>
                        <a:rPr lang="en-US" sz="1200" b="1" i="0" u="none" strike="noStrike" dirty="0">
                          <a:solidFill>
                            <a:srgbClr val="0070C0"/>
                          </a:solidFill>
                          <a:effectLst/>
                          <a:latin typeface="+mj-lt"/>
                        </a:rPr>
                        <a:t>clarify where/how the different exchange standards/approaches being worked on should be used (CCDA, FHIR, </a:t>
                      </a:r>
                      <a:r>
                        <a:rPr lang="en-US" sz="1200" b="1" i="0" u="none" strike="noStrike" dirty="0" err="1">
                          <a:solidFill>
                            <a:srgbClr val="0070C0"/>
                          </a:solidFill>
                          <a:effectLst/>
                          <a:latin typeface="+mj-lt"/>
                        </a:rPr>
                        <a:t>Commonwell</a:t>
                      </a:r>
                      <a:r>
                        <a:rPr lang="en-US" sz="1200" b="1" i="0" u="none" strike="noStrike" dirty="0">
                          <a:solidFill>
                            <a:srgbClr val="0070C0"/>
                          </a:solidFill>
                          <a:effectLst/>
                          <a:latin typeface="+mj-lt"/>
                        </a:rPr>
                        <a:t>, eHealth Exchange, Epic </a:t>
                      </a:r>
                      <a:r>
                        <a:rPr lang="en-US" sz="1200" b="1" i="0" u="none" strike="noStrike" dirty="0" err="1">
                          <a:solidFill>
                            <a:srgbClr val="0070C0"/>
                          </a:solidFill>
                          <a:effectLst/>
                          <a:latin typeface="+mj-lt"/>
                        </a:rPr>
                        <a:t>CareEverywhere</a:t>
                      </a:r>
                      <a:r>
                        <a:rPr lang="en-US" sz="1200" b="1" i="0" u="none" strike="noStrike" dirty="0">
                          <a:solidFill>
                            <a:srgbClr val="0070C0"/>
                          </a:solidFill>
                          <a:effectLst/>
                          <a:latin typeface="+mj-lt"/>
                        </a:rPr>
                        <a:t>, </a:t>
                      </a:r>
                      <a:r>
                        <a:rPr lang="en-US" sz="1200" b="1" i="0" u="none" strike="noStrike" dirty="0" err="1">
                          <a:solidFill>
                            <a:srgbClr val="0070C0"/>
                          </a:solidFill>
                          <a:effectLst/>
                          <a:latin typeface="+mj-lt"/>
                        </a:rPr>
                        <a:t>etc</a:t>
                      </a:r>
                      <a:r>
                        <a:rPr lang="en-US" sz="1200" b="1" i="0" u="none" strike="noStrike" dirty="0">
                          <a:solidFill>
                            <a:srgbClr val="0070C0"/>
                          </a:solidFill>
                          <a:effectLst/>
                          <a:latin typeface="+mj-lt"/>
                        </a:rPr>
                        <a:t>)</a:t>
                      </a:r>
                      <a:r>
                        <a:rPr lang="en-US" sz="1200" b="0" i="0" u="none" strike="noStrike" dirty="0">
                          <a:effectLst/>
                          <a:latin typeface="+mj-lt"/>
                        </a:rPr>
                        <a:t>.  No one of them is sufficient on its own to solve the interoperability problem even though each may promote itself that it is.  We could help clarify the </a:t>
                      </a:r>
                      <a:r>
                        <a:rPr lang="en-US" sz="1200" b="1" i="0" u="none" strike="noStrike" dirty="0">
                          <a:solidFill>
                            <a:srgbClr val="0070C0"/>
                          </a:solidFill>
                          <a:effectLst/>
                          <a:latin typeface="+mj-lt"/>
                        </a:rPr>
                        <a:t>strengths/weaknesses and appropriate/inappropriate use cases for each </a:t>
                      </a:r>
                      <a:r>
                        <a:rPr lang="en-US" sz="1200" b="0" i="0" u="none" strike="noStrike" dirty="0">
                          <a:effectLst/>
                          <a:latin typeface="+mj-lt"/>
                        </a:rPr>
                        <a:t>to help the industry get past the hype and understand how to use them.</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2286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25000"/>
                  </a:schemeClr>
                </a:solidFill>
              </a:rPr>
              <a:t>2:25 -- 2:45</a:t>
            </a:r>
            <a:endParaRPr lang="en-US" dirty="0">
              <a:solidFill>
                <a:schemeClr val="accent1">
                  <a:lumMod val="25000"/>
                </a:schemeClr>
              </a:solidFill>
            </a:endParaRPr>
          </a:p>
        </p:txBody>
      </p:sp>
    </p:spTree>
    <p:extLst>
      <p:ext uri="{BB962C8B-B14F-4D97-AF65-F5344CB8AC3E}">
        <p14:creationId xmlns:p14="http://schemas.microsoft.com/office/powerpoint/2010/main" val="2916075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Area Comments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550662666"/>
              </p:ext>
            </p:extLst>
          </p:nvPr>
        </p:nvGraphicFramePr>
        <p:xfrm>
          <a:off x="239486" y="1036524"/>
          <a:ext cx="8741228" cy="5486400"/>
        </p:xfrm>
        <a:graphic>
          <a:graphicData uri="http://schemas.openxmlformats.org/drawingml/2006/table">
            <a:tbl>
              <a:tblPr/>
              <a:tblGrid>
                <a:gridCol w="8741228"/>
              </a:tblGrid>
              <a:tr h="2011680">
                <a:tc>
                  <a:txBody>
                    <a:bodyPr/>
                    <a:lstStyle/>
                    <a:p>
                      <a:pPr algn="l" fontAlgn="b"/>
                      <a:r>
                        <a:rPr lang="en-US" sz="1200" b="1" i="0" u="none" strike="noStrike" dirty="0">
                          <a:solidFill>
                            <a:srgbClr val="0070C0"/>
                          </a:solidFill>
                          <a:effectLst/>
                          <a:latin typeface="+mj-lt"/>
                        </a:rPr>
                        <a:t>We are currently working to compare the ambulatory CCDs and CCDAs that our HIE is receiving for gaps in data; if the data is not on the document due to 1) not captured during the encounter,  2) workflow at practice or 3) how the vendor set up the rules around data pulled to the document.  </a:t>
                      </a:r>
                      <a:r>
                        <a:rPr lang="en-US" sz="1200" b="0" i="0" u="none" strike="noStrike" dirty="0">
                          <a:effectLst/>
                          <a:latin typeface="+mj-lt"/>
                        </a:rPr>
                        <a:t>We have multiple practices on </a:t>
                      </a:r>
                      <a:r>
                        <a:rPr lang="en-US" sz="1200" b="0" i="0" u="none" strike="noStrike" dirty="0" err="1">
                          <a:effectLst/>
                          <a:latin typeface="+mj-lt"/>
                        </a:rPr>
                        <a:t>eCWorks</a:t>
                      </a:r>
                      <a:r>
                        <a:rPr lang="en-US" sz="1200" b="0" i="0" u="none" strike="noStrike" dirty="0">
                          <a:effectLst/>
                          <a:latin typeface="+mj-lt"/>
                        </a:rPr>
                        <a:t>, </a:t>
                      </a:r>
                      <a:r>
                        <a:rPr lang="en-US" sz="1200" b="0" i="0" u="none" strike="noStrike" dirty="0" err="1">
                          <a:effectLst/>
                          <a:latin typeface="+mj-lt"/>
                        </a:rPr>
                        <a:t>Allscripts</a:t>
                      </a:r>
                      <a:r>
                        <a:rPr lang="en-US" sz="1200" b="0" i="0" u="none" strike="noStrike" dirty="0">
                          <a:effectLst/>
                          <a:latin typeface="+mj-lt"/>
                        </a:rPr>
                        <a:t>, and Athena, we will complete an analysis across unaffiliated practices.  We also have two </a:t>
                      </a:r>
                      <a:r>
                        <a:rPr lang="en-US" sz="1200" b="0" i="0" u="none" strike="noStrike" dirty="0" err="1">
                          <a:effectLst/>
                          <a:latin typeface="+mj-lt"/>
                        </a:rPr>
                        <a:t>eCW</a:t>
                      </a:r>
                      <a:r>
                        <a:rPr lang="en-US" sz="1200" b="0" i="0" u="none" strike="noStrike" dirty="0">
                          <a:effectLst/>
                          <a:latin typeface="+mj-lt"/>
                        </a:rPr>
                        <a:t> HUBS that support multiple affiliated practices, we can look at the variance that may be due to practice workflow and data capture.    What we have found so far is that the "table of contents" on the front of the document is in no standard order.  It may prove helpful to the clinician if the list had a standard order - </a:t>
                      </a:r>
                      <a:r>
                        <a:rPr lang="en-US" sz="1200" b="0" i="0" u="none" strike="noStrike" dirty="0" err="1">
                          <a:effectLst/>
                          <a:latin typeface="+mj-lt"/>
                        </a:rPr>
                        <a:t>ie</a:t>
                      </a:r>
                      <a:r>
                        <a:rPr lang="en-US" sz="1200" b="0" i="0" u="none" strike="noStrike" dirty="0">
                          <a:effectLst/>
                          <a:latin typeface="+mj-lt"/>
                        </a:rPr>
                        <a:t>. problems list, then medications, then allergies, etc.  The table of contents only includes data elements found on the document, but it's difficult to confirm at a quick glance what is in the document which can be 3 pages or 42 pages.      We will share findings of our gap analysis with eHealth, HIMSS and other interested organizations.      </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80160">
                <a:tc>
                  <a:txBody>
                    <a:bodyPr/>
                    <a:lstStyle/>
                    <a:p>
                      <a:pPr algn="l" fontAlgn="b"/>
                      <a:r>
                        <a:rPr lang="en-US" sz="1200" b="0" i="0" u="none" strike="noStrike" dirty="0">
                          <a:effectLst/>
                          <a:latin typeface="+mj-lt"/>
                        </a:rPr>
                        <a:t>I ranked every option "very low" save for one above because </a:t>
                      </a:r>
                      <a:r>
                        <a:rPr lang="en-US" sz="1200" b="1" i="0" u="none" strike="noStrike" dirty="0">
                          <a:solidFill>
                            <a:srgbClr val="0070C0"/>
                          </a:solidFill>
                          <a:effectLst/>
                          <a:latin typeface="+mj-lt"/>
                        </a:rPr>
                        <a:t>the wording of each reveals a mindset that accepts the status quo and proposes, in one way or another, to study it. </a:t>
                      </a:r>
                      <a:r>
                        <a:rPr lang="en-US" sz="1200" b="0" i="0" u="none" strike="noStrike" dirty="0">
                          <a:effectLst/>
                          <a:latin typeface="+mj-lt"/>
                        </a:rPr>
                        <a:t>To my mind the best thing this group could do is </a:t>
                      </a:r>
                      <a:r>
                        <a:rPr lang="en-US" sz="1200" b="1" i="0" u="none" strike="noStrike" dirty="0">
                          <a:solidFill>
                            <a:srgbClr val="0070C0"/>
                          </a:solidFill>
                          <a:effectLst/>
                          <a:latin typeface="+mj-lt"/>
                        </a:rPr>
                        <a:t>take a sober and honest look at the real-world impediments to interoperability in healthcare, shine a bright light on those, and give some publicity to successful efforts to circumvent those impediments</a:t>
                      </a:r>
                      <a:r>
                        <a:rPr lang="en-US" sz="1200" b="0" i="0" u="none" strike="noStrike" dirty="0">
                          <a:effectLst/>
                          <a:latin typeface="+mj-lt"/>
                        </a:rPr>
                        <a:t>. That has the potential to move the needle in a meaningful way.</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194560">
                <a:tc>
                  <a:txBody>
                    <a:bodyPr/>
                    <a:lstStyle/>
                    <a:p>
                      <a:pPr algn="l" fontAlgn="b"/>
                      <a:r>
                        <a:rPr lang="en-US" sz="1200" b="0" i="0" u="none" strike="noStrike" dirty="0">
                          <a:effectLst/>
                          <a:latin typeface="+mj-lt"/>
                        </a:rPr>
                        <a:t>Over the past several years the nation has battled to achieve National Interoperability, are the efforts currently underway and being spoken about demonstrate that a </a:t>
                      </a:r>
                      <a:r>
                        <a:rPr lang="en-US" sz="1200" b="1" i="0" u="none" strike="noStrike" dirty="0">
                          <a:solidFill>
                            <a:srgbClr val="0070C0"/>
                          </a:solidFill>
                          <a:effectLst/>
                          <a:latin typeface="+mj-lt"/>
                        </a:rPr>
                        <a:t>focus on Regional Interoperability </a:t>
                      </a:r>
                      <a:r>
                        <a:rPr lang="en-US" sz="1200" b="0" i="0" u="none" strike="noStrike" dirty="0">
                          <a:effectLst/>
                          <a:latin typeface="+mj-lt"/>
                        </a:rPr>
                        <a:t>is more in line with current Healthcare needs.  Could the focus on National Interoperability be distracting us from the immediate needs (the highest patient care requirements - are select segment of the population) - with patients at the center of the care-circle - solutions need to</a:t>
                      </a:r>
                      <a:r>
                        <a:rPr lang="en-US" sz="1200" b="1" i="0" u="none" strike="noStrike" dirty="0">
                          <a:solidFill>
                            <a:srgbClr val="0070C0"/>
                          </a:solidFill>
                          <a:effectLst/>
                          <a:latin typeface="+mj-lt"/>
                        </a:rPr>
                        <a:t> focus on Regional Interoperability, Care Teams ability to coordinate (which may lay outside a single organization) workflow, Access Consent (controlled sharing of clinical information) across the care continuum.  </a:t>
                      </a:r>
                      <a:r>
                        <a:rPr lang="en-US" sz="1200" b="0" i="0" u="none" strike="noStrike" dirty="0">
                          <a:effectLst/>
                          <a:latin typeface="+mj-lt"/>
                        </a:rPr>
                        <a:t>The challenge here is no-one vendors can provide a solution, the industry must work together with regulators, and standards bodies.  We need to see the larger mission of patient first, patient focus initiatives - Interoperability at the patient level does matter - Until then, we will keep getting lost with National initiatives (such as the ones like ONC publishes), but which many Regional initiatives don't bother with and are not focused on.   Who is doing Interoperability it right?</a:t>
                      </a:r>
                    </a:p>
                  </a:txBody>
                  <a:tcPr marL="137160" marR="137160" marT="182880" marB="18288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a:xfrm>
            <a:off x="228600" y="64008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25000"/>
                  </a:schemeClr>
                </a:solidFill>
              </a:rPr>
              <a:t>2:25 -- 2:45</a:t>
            </a:r>
            <a:endParaRPr lang="en-US" dirty="0">
              <a:solidFill>
                <a:schemeClr val="accent1">
                  <a:lumMod val="25000"/>
                </a:schemeClr>
              </a:solidFill>
            </a:endParaRPr>
          </a:p>
        </p:txBody>
      </p:sp>
    </p:spTree>
    <p:extLst>
      <p:ext uri="{BB962C8B-B14F-4D97-AF65-F5344CB8AC3E}">
        <p14:creationId xmlns:p14="http://schemas.microsoft.com/office/powerpoint/2010/main" val="3167037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a:xfrm>
            <a:off x="457200" y="1752600"/>
            <a:ext cx="8229600" cy="2590800"/>
          </a:xfrm>
        </p:spPr>
        <p:txBody>
          <a:bodyPr/>
          <a:lstStyle/>
          <a:p>
            <a:pPr marL="0" indent="0" algn="ctr" eaLnBrk="1" hangingPunct="1">
              <a:spcBef>
                <a:spcPts val="1200"/>
              </a:spcBef>
              <a:buFont typeface="Arial" charset="0"/>
              <a:buNone/>
              <a:defRPr/>
            </a:pPr>
            <a:r>
              <a:rPr lang="en-US" sz="4000" dirty="0">
                <a:latin typeface="Arial" charset="0"/>
                <a:cs typeface="Arial" charset="0"/>
                <a:sym typeface="Arial" charset="0"/>
              </a:rPr>
              <a:t>Please </a:t>
            </a:r>
            <a:r>
              <a:rPr lang="en-US" sz="4000" dirty="0" smtClean="0">
                <a:latin typeface="Arial" charset="0"/>
                <a:cs typeface="Arial" charset="0"/>
                <a:sym typeface="Arial" charset="0"/>
              </a:rPr>
              <a:t>mute your line</a:t>
            </a:r>
            <a:r>
              <a:rPr lang="en-US" sz="4000" dirty="0">
                <a:latin typeface="Arial" charset="0"/>
                <a:cs typeface="Arial" charset="0"/>
                <a:sym typeface="Arial" charset="0"/>
              </a:rPr>
              <a:t> </a:t>
            </a:r>
            <a:r>
              <a:rPr lang="en-US" sz="4000" dirty="0" smtClean="0">
                <a:latin typeface="Arial" charset="0"/>
                <a:cs typeface="Arial" charset="0"/>
                <a:sym typeface="Arial" charset="0"/>
              </a:rPr>
              <a:t>when </a:t>
            </a:r>
            <a:r>
              <a:rPr lang="en-US" sz="4000" dirty="0">
                <a:latin typeface="Arial" charset="0"/>
                <a:cs typeface="Arial" charset="0"/>
                <a:sym typeface="Arial" charset="0"/>
              </a:rPr>
              <a:t>not speaking  </a:t>
            </a:r>
            <a:endParaRPr lang="en-US" sz="4000" dirty="0">
              <a:latin typeface="Arial" charset="0"/>
              <a:sym typeface="Arial" charset="0"/>
            </a:endParaRPr>
          </a:p>
          <a:p>
            <a:pPr marL="0" indent="0" algn="ctr" eaLnBrk="1" hangingPunct="1">
              <a:spcBef>
                <a:spcPts val="1200"/>
              </a:spcBef>
              <a:buFont typeface="Arial" charset="0"/>
              <a:buNone/>
              <a:defRPr/>
            </a:pPr>
            <a:r>
              <a:rPr lang="en-US" sz="4000" dirty="0">
                <a:latin typeface="Arial" charset="0"/>
                <a:cs typeface="Arial" charset="0"/>
                <a:sym typeface="Arial" charset="0"/>
              </a:rPr>
              <a:t>(* 6 to mute, *7 to unmute</a:t>
            </a:r>
            <a:r>
              <a:rPr lang="en-US" sz="4000" dirty="0" smtClean="0">
                <a:latin typeface="Arial" charset="0"/>
                <a:cs typeface="Arial" charset="0"/>
                <a:sym typeface="Arial" charset="0"/>
              </a:rPr>
              <a:t>)</a:t>
            </a:r>
          </a:p>
          <a:p>
            <a:pPr marL="0" indent="0" algn="ctr" eaLnBrk="1" hangingPunct="1">
              <a:spcBef>
                <a:spcPts val="1200"/>
              </a:spcBef>
              <a:buFont typeface="Arial" charset="0"/>
              <a:buNone/>
              <a:defRPr/>
            </a:pPr>
            <a:endParaRPr lang="en-US" sz="4000" dirty="0">
              <a:latin typeface="Arial" charset="0"/>
              <a:cs typeface="Arial" charset="0"/>
              <a:sym typeface="Arial" charset="0"/>
            </a:endParaRPr>
          </a:p>
          <a:p>
            <a:pPr marL="0" indent="0" algn="ctr" eaLnBrk="1" hangingPunct="1">
              <a:spcBef>
                <a:spcPts val="1200"/>
              </a:spcBef>
              <a:buNone/>
              <a:defRPr/>
            </a:pPr>
            <a:r>
              <a:rPr lang="en-US" sz="4000" dirty="0">
                <a:latin typeface="Arial" charset="0"/>
                <a:cs typeface="Arial" charset="0"/>
                <a:sym typeface="Arial" charset="0"/>
              </a:rPr>
              <a:t>This call is being </a:t>
            </a:r>
            <a:r>
              <a:rPr lang="en-US" sz="4000" dirty="0" smtClean="0">
                <a:latin typeface="Arial" charset="0"/>
                <a:cs typeface="Arial" charset="0"/>
                <a:sym typeface="Arial" charset="0"/>
              </a:rPr>
              <a:t>recorded</a:t>
            </a:r>
          </a:p>
          <a:p>
            <a:pPr marL="0" indent="0" algn="ctr" eaLnBrk="1" hangingPunct="1">
              <a:spcBef>
                <a:spcPts val="1200"/>
              </a:spcBef>
              <a:buNone/>
              <a:defRPr/>
            </a:pPr>
            <a:endParaRPr lang="en-US" sz="4000" dirty="0">
              <a:latin typeface="Arial" charset="0"/>
              <a:sym typeface="Arial" charset="0"/>
            </a:endParaRPr>
          </a:p>
          <a:p>
            <a:pPr marL="0" indent="0" algn="ctr" eaLnBrk="1" hangingPunct="1">
              <a:spcBef>
                <a:spcPts val="1200"/>
              </a:spcBef>
              <a:buFont typeface="Arial" charset="0"/>
              <a:buNone/>
              <a:defRPr/>
            </a:pPr>
            <a:endParaRPr lang="en-US" sz="4800" i="1" dirty="0">
              <a:latin typeface="Arial" charset="0"/>
              <a:sym typeface="Arial" charset="0"/>
            </a:endParaRPr>
          </a:p>
          <a:p>
            <a:pPr marL="0" indent="0">
              <a:buNone/>
            </a:pPr>
            <a:endParaRPr lang="en-US" dirty="0"/>
          </a:p>
        </p:txBody>
      </p:sp>
    </p:spTree>
    <p:extLst>
      <p:ext uri="{BB962C8B-B14F-4D97-AF65-F5344CB8AC3E}">
        <p14:creationId xmlns:p14="http://schemas.microsoft.com/office/powerpoint/2010/main" val="4009042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4284596"/>
              </p:ext>
            </p:extLst>
          </p:nvPr>
        </p:nvGraphicFramePr>
        <p:xfrm>
          <a:off x="457200" y="1295400"/>
          <a:ext cx="7223760" cy="2194560"/>
        </p:xfrm>
        <a:graphic>
          <a:graphicData uri="http://schemas.openxmlformats.org/drawingml/2006/table">
            <a:tbl>
              <a:tblPr firstRow="1" bandRow="1">
                <a:tableStyleId>{5C22544A-7EE6-4342-B048-85BDC9FD1C3A}</a:tableStyleId>
              </a:tblPr>
              <a:tblGrid>
                <a:gridCol w="5181600"/>
                <a:gridCol w="2042160"/>
              </a:tblGrid>
              <a:tr h="375920">
                <a:tc>
                  <a:txBody>
                    <a:bodyPr/>
                    <a:lstStyle/>
                    <a:p>
                      <a:r>
                        <a:rPr lang="en-US" sz="1900" dirty="0" smtClean="0"/>
                        <a:t>Topic</a:t>
                      </a:r>
                      <a:endParaRPr lang="en-US" sz="1900" dirty="0"/>
                    </a:p>
                  </a:txBody>
                  <a:tcPr>
                    <a:lnB w="12700" cap="flat" cmpd="sng" algn="ctr">
                      <a:solidFill>
                        <a:schemeClr val="tx1"/>
                      </a:solidFill>
                      <a:prstDash val="solid"/>
                      <a:round/>
                      <a:headEnd type="none" w="med" len="med"/>
                      <a:tailEnd type="none" w="med" len="med"/>
                    </a:lnB>
                    <a:solidFill>
                      <a:schemeClr val="accent2"/>
                    </a:solidFill>
                  </a:tcPr>
                </a:tc>
                <a:tc>
                  <a:txBody>
                    <a:bodyPr/>
                    <a:lstStyle/>
                    <a:p>
                      <a:r>
                        <a:rPr lang="en-US" sz="1900" dirty="0" smtClean="0"/>
                        <a:t>Timeframe</a:t>
                      </a:r>
                      <a:endParaRPr lang="en-US" sz="1900" dirty="0"/>
                    </a:p>
                  </a:txBody>
                  <a:tcPr>
                    <a:lnB w="12700" cap="flat" cmpd="sng" algn="ctr">
                      <a:solidFill>
                        <a:schemeClr val="tx1"/>
                      </a:solidFill>
                      <a:prstDash val="solid"/>
                      <a:round/>
                      <a:headEnd type="none" w="med" len="med"/>
                      <a:tailEnd type="none" w="med" len="med"/>
                    </a:lnB>
                    <a:solidFill>
                      <a:schemeClr val="accent2"/>
                    </a:solidFill>
                  </a:tcPr>
                </a:tc>
              </a:tr>
              <a:tr h="375920">
                <a:tc>
                  <a:txBody>
                    <a:bodyPr/>
                    <a:lstStyle/>
                    <a:p>
                      <a:r>
                        <a:rPr lang="en-US" sz="1900" dirty="0" smtClean="0"/>
                        <a:t>Welcome and Overview</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900" dirty="0" smtClean="0"/>
                        <a:t>2:00 p.m.</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920">
                <a:tc>
                  <a:txBody>
                    <a:bodyPr/>
                    <a:lstStyle/>
                    <a:p>
                      <a:r>
                        <a:rPr lang="en-US" sz="1900" dirty="0" smtClean="0"/>
                        <a:t>Planning for Privacy and Data</a:t>
                      </a:r>
                      <a:r>
                        <a:rPr lang="en-US" sz="1900" baseline="0" dirty="0" smtClean="0"/>
                        <a:t> Sharing Practices Project</a:t>
                      </a:r>
                      <a:endParaRPr lang="en-US" sz="1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900" dirty="0" smtClean="0"/>
                        <a:t>2:05 p.m.</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920">
                <a:tc>
                  <a:txBody>
                    <a:bodyPr/>
                    <a:lstStyle/>
                    <a:p>
                      <a:r>
                        <a:rPr lang="en-US" sz="1900" dirty="0" smtClean="0"/>
                        <a:t>Interoperability Repository</a:t>
                      </a:r>
                      <a:endParaRPr lang="en-US" sz="1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900" dirty="0" smtClean="0"/>
                        <a:t>2:45 p.m.</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5920">
                <a:tc>
                  <a:txBody>
                    <a:bodyPr/>
                    <a:lstStyle/>
                    <a:p>
                      <a:r>
                        <a:rPr lang="en-US" sz="1900" dirty="0" smtClean="0"/>
                        <a:t>Next Steps</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900" dirty="0" smtClean="0"/>
                        <a:t>2:55</a:t>
                      </a:r>
                      <a:r>
                        <a:rPr lang="en-US" sz="1900" baseline="0" dirty="0" smtClean="0"/>
                        <a:t> </a:t>
                      </a:r>
                      <a:r>
                        <a:rPr lang="en-US" sz="1900" dirty="0" smtClean="0"/>
                        <a:t>p.m.</a:t>
                      </a:r>
                      <a:endParaRPr lang="en-US" sz="1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32443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Sharing Practices Repository</a:t>
            </a:r>
          </a:p>
        </p:txBody>
      </p:sp>
      <p:sp>
        <p:nvSpPr>
          <p:cNvPr id="3" name="Content Placeholder 2"/>
          <p:cNvSpPr>
            <a:spLocks noGrp="1"/>
          </p:cNvSpPr>
          <p:nvPr>
            <p:ph idx="1"/>
          </p:nvPr>
        </p:nvSpPr>
        <p:spPr/>
        <p:txBody>
          <a:bodyPr/>
          <a:lstStyle/>
          <a:p>
            <a:r>
              <a:rPr lang="en-US" dirty="0" smtClean="0"/>
              <a:t>Project Concept</a:t>
            </a:r>
          </a:p>
          <a:p>
            <a:pPr lvl="1"/>
            <a:r>
              <a:rPr lang="en-US" dirty="0" smtClean="0"/>
              <a:t>Identify focus areas </a:t>
            </a:r>
          </a:p>
          <a:p>
            <a:pPr lvl="1"/>
            <a:r>
              <a:rPr lang="en-US" dirty="0" smtClean="0"/>
              <a:t>Identify and collaborate with related projects</a:t>
            </a:r>
          </a:p>
          <a:p>
            <a:pPr lvl="1"/>
            <a:r>
              <a:rPr lang="en-US" dirty="0" smtClean="0"/>
              <a:t>Define template for requesting information</a:t>
            </a:r>
          </a:p>
          <a:p>
            <a:pPr lvl="1"/>
            <a:r>
              <a:rPr lang="en-US" dirty="0" smtClean="0"/>
              <a:t>Solicit examples of practices</a:t>
            </a:r>
          </a:p>
          <a:p>
            <a:pPr lvl="1"/>
            <a:r>
              <a:rPr lang="en-US" dirty="0" smtClean="0"/>
              <a:t>Build on interoperability repository</a:t>
            </a:r>
          </a:p>
          <a:p>
            <a:pPr marL="914400" lvl="2" indent="0">
              <a:buNone/>
            </a:pPr>
            <a:endParaRPr lang="en-US"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spTree>
    <p:extLst>
      <p:ext uri="{BB962C8B-B14F-4D97-AF65-F5344CB8AC3E}">
        <p14:creationId xmlns:p14="http://schemas.microsoft.com/office/powerpoint/2010/main" val="600739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a:t>
            </a:r>
            <a:r>
              <a:rPr lang="en-US" dirty="0" smtClean="0"/>
              <a:t>g Practices Repository – Focus Areas</a:t>
            </a:r>
            <a:endParaRPr lang="en-US" dirty="0"/>
          </a:p>
        </p:txBody>
      </p:sp>
      <p:sp>
        <p:nvSpPr>
          <p:cNvPr id="3" name="Content Placeholder 2"/>
          <p:cNvSpPr>
            <a:spLocks noGrp="1"/>
          </p:cNvSpPr>
          <p:nvPr>
            <p:ph idx="1"/>
          </p:nvPr>
        </p:nvSpPr>
        <p:spPr/>
        <p:txBody>
          <a:bodyPr/>
          <a:lstStyle/>
          <a:p>
            <a:r>
              <a:rPr lang="en-US" sz="2400" dirty="0" smtClean="0"/>
              <a:t>Hierarchy of consent management</a:t>
            </a:r>
          </a:p>
          <a:p>
            <a:pPr lvl="1"/>
            <a:r>
              <a:rPr lang="en-US" sz="2000" dirty="0" smtClean="0"/>
              <a:t>How to manage the hierarchy and sharing across tiers</a:t>
            </a:r>
          </a:p>
          <a:p>
            <a:r>
              <a:rPr lang="en-US" sz="2400" dirty="0" smtClean="0"/>
              <a:t>Approaches to 42CFR Part 2 – specificity is a challenge</a:t>
            </a:r>
          </a:p>
          <a:p>
            <a:r>
              <a:rPr lang="en-US" sz="2400" dirty="0" smtClean="0"/>
              <a:t>Approaches to minors</a:t>
            </a:r>
          </a:p>
          <a:p>
            <a:r>
              <a:rPr lang="en-US" sz="2400" dirty="0" smtClean="0"/>
              <a:t>Advance Directives</a:t>
            </a:r>
          </a:p>
          <a:p>
            <a:r>
              <a:rPr lang="en-US" sz="2400" dirty="0" smtClean="0"/>
              <a:t>Managing patient preferences/multiple consent for a single individual</a:t>
            </a:r>
          </a:p>
          <a:p>
            <a:pPr lvl="1"/>
            <a:r>
              <a:rPr lang="en-US" sz="2000" dirty="0" smtClean="0"/>
              <a:t>Health Home – Medicaid patient population management</a:t>
            </a:r>
          </a:p>
          <a:p>
            <a:pPr lvl="1"/>
            <a:r>
              <a:rPr lang="en-US" sz="2000" dirty="0" smtClean="0"/>
              <a:t>Designation of entities and users</a:t>
            </a:r>
            <a:r>
              <a:rPr lang="en-US" sz="2000" dirty="0"/>
              <a:t>	</a:t>
            </a:r>
            <a:endParaRPr lang="en-US" sz="2000" dirty="0" smtClean="0"/>
          </a:p>
          <a:p>
            <a:r>
              <a:rPr lang="en-US" sz="2400" dirty="0" smtClean="0"/>
              <a:t>Cross jurisdiction</a:t>
            </a:r>
          </a:p>
          <a:p>
            <a:r>
              <a:rPr lang="en-US" sz="2400" dirty="0" smtClean="0"/>
              <a:t>Cross HIE</a:t>
            </a:r>
          </a:p>
          <a:p>
            <a:endParaRPr lang="en-US" sz="2400"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spTree>
    <p:extLst>
      <p:ext uri="{BB962C8B-B14F-4D97-AF65-F5344CB8AC3E}">
        <p14:creationId xmlns:p14="http://schemas.microsoft.com/office/powerpoint/2010/main" val="1805359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Sharing Practices Repository – </a:t>
            </a:r>
            <a:r>
              <a:rPr lang="en-US" dirty="0" smtClean="0"/>
              <a:t>Related Projects</a:t>
            </a:r>
            <a:endParaRPr lang="en-US" dirty="0"/>
          </a:p>
        </p:txBody>
      </p:sp>
      <p:sp>
        <p:nvSpPr>
          <p:cNvPr id="3" name="Content Placeholder 2"/>
          <p:cNvSpPr>
            <a:spLocks noGrp="1"/>
          </p:cNvSpPr>
          <p:nvPr>
            <p:ph idx="1"/>
          </p:nvPr>
        </p:nvSpPr>
        <p:spPr/>
        <p:txBody>
          <a:bodyPr/>
          <a:lstStyle/>
          <a:p>
            <a:r>
              <a:rPr lang="en-US" sz="2000" dirty="0"/>
              <a:t>Who else is addressing this challenge?</a:t>
            </a:r>
          </a:p>
          <a:p>
            <a:pPr lvl="1"/>
            <a:r>
              <a:rPr lang="en-US" sz="1800" dirty="0" err="1"/>
              <a:t>Commonwell</a:t>
            </a:r>
            <a:r>
              <a:rPr lang="en-US" sz="1800" dirty="0"/>
              <a:t> – summary of care+++</a:t>
            </a:r>
          </a:p>
          <a:p>
            <a:pPr lvl="1"/>
            <a:r>
              <a:rPr lang="en-US" sz="1800" dirty="0"/>
              <a:t>Sequoia – eHealth Exchange, </a:t>
            </a:r>
            <a:r>
              <a:rPr lang="en-US" sz="1800" dirty="0" err="1"/>
              <a:t>Carequality</a:t>
            </a:r>
            <a:r>
              <a:rPr lang="en-US" sz="1800" dirty="0"/>
              <a:t> – these are around summary of care exchange</a:t>
            </a:r>
          </a:p>
          <a:p>
            <a:pPr lvl="2"/>
            <a:r>
              <a:rPr lang="en-US" sz="1600" dirty="0" err="1"/>
              <a:t>Medicity</a:t>
            </a:r>
            <a:endParaRPr lang="en-US" sz="1600" dirty="0"/>
          </a:p>
          <a:p>
            <a:pPr lvl="2"/>
            <a:r>
              <a:rPr lang="en-US" sz="1600" dirty="0"/>
              <a:t>Enables exchange with Federal Agencies</a:t>
            </a:r>
          </a:p>
          <a:p>
            <a:pPr lvl="1"/>
            <a:r>
              <a:rPr lang="en-US" sz="1800" dirty="0"/>
              <a:t>Direct Trust</a:t>
            </a:r>
          </a:p>
          <a:p>
            <a:pPr lvl="1"/>
            <a:r>
              <a:rPr lang="en-US" sz="1800" dirty="0" err="1"/>
              <a:t>Koble</a:t>
            </a:r>
            <a:r>
              <a:rPr lang="en-US" sz="1800" dirty="0"/>
              <a:t> Group supported by </a:t>
            </a:r>
            <a:r>
              <a:rPr lang="en-US" sz="1800" dirty="0" smtClean="0"/>
              <a:t>Orion</a:t>
            </a:r>
          </a:p>
          <a:p>
            <a:r>
              <a:rPr lang="en-US" sz="2200" dirty="0" smtClean="0"/>
              <a:t>How do we collaborate with these efforts?</a:t>
            </a:r>
            <a:endParaRPr lang="en-US" sz="2200" dirty="0"/>
          </a:p>
          <a:p>
            <a:endParaRPr lang="en-US" dirty="0"/>
          </a:p>
        </p:txBody>
      </p:sp>
    </p:spTree>
    <p:extLst>
      <p:ext uri="{BB962C8B-B14F-4D97-AF65-F5344CB8AC3E}">
        <p14:creationId xmlns:p14="http://schemas.microsoft.com/office/powerpoint/2010/main" val="7048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a:t>
            </a:r>
            <a:r>
              <a:rPr lang="en-US" dirty="0" smtClean="0"/>
              <a:t>g Practices Repository – Template</a:t>
            </a:r>
            <a:endParaRPr lang="en-US" dirty="0"/>
          </a:p>
        </p:txBody>
      </p:sp>
      <p:sp>
        <p:nvSpPr>
          <p:cNvPr id="4" name="Rectangle 3"/>
          <p:cNvSpPr/>
          <p:nvPr/>
        </p:nvSpPr>
        <p:spPr>
          <a:xfrm>
            <a:off x="304800" y="64008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graphicFrame>
        <p:nvGraphicFramePr>
          <p:cNvPr id="5" name="Table 4"/>
          <p:cNvGraphicFramePr>
            <a:graphicFrameLocks noGrp="1"/>
          </p:cNvGraphicFramePr>
          <p:nvPr/>
        </p:nvGraphicFramePr>
        <p:xfrm>
          <a:off x="501067" y="1371515"/>
          <a:ext cx="8141865" cy="4830934"/>
        </p:xfrm>
        <a:graphic>
          <a:graphicData uri="http://schemas.openxmlformats.org/drawingml/2006/table">
            <a:tbl>
              <a:tblPr firstRow="1" bandRow="1"/>
              <a:tblGrid>
                <a:gridCol w="1381141"/>
                <a:gridCol w="3380362"/>
                <a:gridCol w="3380362"/>
              </a:tblGrid>
              <a:tr h="292045">
                <a:tc>
                  <a:txBody>
                    <a:bodyPr/>
                    <a:lstStyle/>
                    <a:p>
                      <a:pPr marL="0" marR="0">
                        <a:lnSpc>
                          <a:spcPct val="115000"/>
                        </a:lnSpc>
                        <a:spcBef>
                          <a:spcPts val="0"/>
                        </a:spcBef>
                        <a:spcAft>
                          <a:spcPts val="0"/>
                        </a:spcAft>
                      </a:pPr>
                      <a:r>
                        <a:rPr lang="en-US" sz="1200" b="1" kern="1200">
                          <a:solidFill>
                            <a:srgbClr val="FFFFFF"/>
                          </a:solidFill>
                          <a:effectLst/>
                          <a:latin typeface="Calibri"/>
                          <a:ea typeface="Times New Roman"/>
                          <a:cs typeface="Arial"/>
                        </a:rPr>
                        <a:t>Profile Element</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73"/>
                    </a:solidFill>
                  </a:tcPr>
                </a:tc>
                <a:tc>
                  <a:txBody>
                    <a:bodyPr/>
                    <a:lstStyle/>
                    <a:p>
                      <a:pPr marL="0" marR="0">
                        <a:lnSpc>
                          <a:spcPct val="115000"/>
                        </a:lnSpc>
                        <a:spcBef>
                          <a:spcPts val="0"/>
                        </a:spcBef>
                        <a:spcAft>
                          <a:spcPts val="0"/>
                        </a:spcAft>
                      </a:pPr>
                      <a:r>
                        <a:rPr lang="en-US" sz="1200" b="1" kern="1200">
                          <a:solidFill>
                            <a:srgbClr val="FFFFFF"/>
                          </a:solidFill>
                          <a:effectLst/>
                          <a:latin typeface="Calibri"/>
                          <a:ea typeface="Times New Roman"/>
                          <a:cs typeface="Arial"/>
                        </a:rPr>
                        <a:t>Description</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73"/>
                    </a:solidFill>
                  </a:tcPr>
                </a:tc>
                <a:tc>
                  <a:txBody>
                    <a:bodyPr/>
                    <a:lstStyle/>
                    <a:p>
                      <a:pPr marL="0" marR="0">
                        <a:lnSpc>
                          <a:spcPct val="115000"/>
                        </a:lnSpc>
                        <a:spcBef>
                          <a:spcPts val="0"/>
                        </a:spcBef>
                        <a:spcAft>
                          <a:spcPts val="0"/>
                        </a:spcAft>
                      </a:pPr>
                      <a:r>
                        <a:rPr lang="en-US" sz="1200" b="1" kern="1200">
                          <a:solidFill>
                            <a:srgbClr val="FFFFFF"/>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62673"/>
                    </a:solidFill>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Responsible Entity</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The owner of the project</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667">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Participating Entities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Types of organizations participating, e.g., hospital, provider</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Description</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Short description of the project</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667">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Standards Implemented</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What standards were implemented in the project</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667">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Policies Adopted</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What policies were implemented/adopted to support the implementation</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Timeframe</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Start date, key milestones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667">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Volumes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Quantitative indicators, e.g., number of providers, number of records exchanged</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rowSpan="2">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Impacts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Quantitative results, e.g., reduction in delays, cost savings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667">
                <a:tc vMerge="1">
                  <a:txBody>
                    <a:bodyPr/>
                    <a:lstStyle/>
                    <a:p>
                      <a:endParaRPr lang="en-US"/>
                    </a:p>
                  </a:txBody>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Qualitative results, e.g., provider satisfaction, perceptions, testimonies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Challenges and how they were addressed</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References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Links or attached documents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 </a:t>
                      </a:r>
                      <a:endParaRPr lang="en-US" sz="110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083">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Contacts</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a:solidFill>
                            <a:srgbClr val="000000"/>
                          </a:solidFill>
                          <a:effectLst/>
                          <a:latin typeface="Calibri"/>
                          <a:ea typeface="Times New Roman"/>
                          <a:cs typeface="Arial"/>
                        </a:rPr>
                        <a:t>Point of contact for further information</a:t>
                      </a:r>
                      <a:endParaRPr lang="en-US" sz="1100">
                        <a:effectLst/>
                        <a:latin typeface="Calibri"/>
                        <a:ea typeface="Calibri"/>
                        <a:cs typeface="Times New Roman"/>
                      </a:endParaRPr>
                    </a:p>
                  </a:txBody>
                  <a:tcPr marL="88499" marR="88499" marT="44249" marB="4424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kern="1200" dirty="0">
                          <a:solidFill>
                            <a:srgbClr val="000000"/>
                          </a:solidFill>
                          <a:effectLst/>
                          <a:latin typeface="Calibri"/>
                          <a:ea typeface="Times New Roman"/>
                          <a:cs typeface="Arial"/>
                        </a:rPr>
                        <a:t> </a:t>
                      </a:r>
                      <a:endParaRPr lang="en-US" sz="1100" dirty="0">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501650" y="1371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15484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a:t>
            </a:r>
            <a:r>
              <a:rPr lang="en-US" dirty="0" smtClean="0"/>
              <a:t>g Practices Repository – Solicit Examples</a:t>
            </a:r>
            <a:endParaRPr lang="en-US" dirty="0"/>
          </a:p>
        </p:txBody>
      </p:sp>
      <p:sp>
        <p:nvSpPr>
          <p:cNvPr id="3" name="Content Placeholder 2"/>
          <p:cNvSpPr>
            <a:spLocks noGrp="1"/>
          </p:cNvSpPr>
          <p:nvPr>
            <p:ph idx="1"/>
          </p:nvPr>
        </p:nvSpPr>
        <p:spPr/>
        <p:txBody>
          <a:bodyPr/>
          <a:lstStyle/>
          <a:p>
            <a:r>
              <a:rPr lang="en-US" sz="2400" dirty="0" smtClean="0"/>
              <a:t>Outreach</a:t>
            </a:r>
          </a:p>
          <a:p>
            <a:pPr lvl="1"/>
            <a:r>
              <a:rPr lang="en-US" sz="2000" dirty="0" err="1" smtClean="0"/>
              <a:t>eHI</a:t>
            </a:r>
            <a:r>
              <a:rPr lang="en-US" sz="2000" dirty="0" smtClean="0"/>
              <a:t> membership</a:t>
            </a:r>
          </a:p>
          <a:p>
            <a:pPr lvl="1"/>
            <a:r>
              <a:rPr lang="en-US" sz="2000" dirty="0" smtClean="0"/>
              <a:t>Sequoia participants</a:t>
            </a:r>
          </a:p>
          <a:p>
            <a:pPr lvl="1"/>
            <a:r>
              <a:rPr lang="en-US" sz="2000" dirty="0" err="1" smtClean="0"/>
              <a:t>Commonwell</a:t>
            </a:r>
            <a:r>
              <a:rPr lang="en-US" sz="2000" dirty="0" smtClean="0"/>
              <a:t> members</a:t>
            </a:r>
          </a:p>
          <a:p>
            <a:pPr lvl="1"/>
            <a:r>
              <a:rPr lang="en-US" sz="2000" dirty="0" smtClean="0"/>
              <a:t>National Partnership for Women and Families</a:t>
            </a:r>
          </a:p>
          <a:p>
            <a:pPr lvl="1"/>
            <a:r>
              <a:rPr lang="en-US" sz="2000" dirty="0" smtClean="0"/>
              <a:t>Center for Democracy and Technology</a:t>
            </a:r>
            <a:endParaRPr lang="en-US" sz="2000" dirty="0" smtClean="0"/>
          </a:p>
          <a:p>
            <a:pPr lvl="1"/>
            <a:endParaRPr lang="en-US" sz="2000" dirty="0" smtClean="0"/>
          </a:p>
          <a:p>
            <a:endParaRPr lang="en-US" sz="2400"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spTree>
    <p:extLst>
      <p:ext uri="{BB962C8B-B14F-4D97-AF65-F5344CB8AC3E}">
        <p14:creationId xmlns:p14="http://schemas.microsoft.com/office/powerpoint/2010/main" val="4015484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Sharin</a:t>
            </a:r>
            <a:r>
              <a:rPr lang="en-US" dirty="0" smtClean="0"/>
              <a:t>g Practices Repository – Build Repository</a:t>
            </a:r>
            <a:endParaRPr lang="en-US" dirty="0"/>
          </a:p>
        </p:txBody>
      </p:sp>
      <p:sp>
        <p:nvSpPr>
          <p:cNvPr id="3" name="Content Placeholder 2"/>
          <p:cNvSpPr>
            <a:spLocks noGrp="1"/>
          </p:cNvSpPr>
          <p:nvPr>
            <p:ph idx="1"/>
          </p:nvPr>
        </p:nvSpPr>
        <p:spPr/>
        <p:txBody>
          <a:bodyPr/>
          <a:lstStyle/>
          <a:p>
            <a:r>
              <a:rPr lang="en-US" sz="2400" dirty="0" smtClean="0"/>
              <a:t>Use interoperability example repository as starting point</a:t>
            </a:r>
          </a:p>
          <a:p>
            <a:r>
              <a:rPr lang="en-US" sz="2400" dirty="0" smtClean="0"/>
              <a:t>Additional requirements</a:t>
            </a:r>
            <a:endParaRPr lang="en-US" sz="2400" dirty="0" smtClean="0"/>
          </a:p>
          <a:p>
            <a:endParaRPr lang="en-US" sz="2400" dirty="0"/>
          </a:p>
        </p:txBody>
      </p:sp>
      <p:sp>
        <p:nvSpPr>
          <p:cNvPr id="4" name="Rectangle 3"/>
          <p:cNvSpPr/>
          <p:nvPr/>
        </p:nvSpPr>
        <p:spPr>
          <a:xfrm>
            <a:off x="304800" y="6096000"/>
            <a:ext cx="8763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BBE0E3">
                    <a:lumMod val="25000"/>
                  </a:srgbClr>
                </a:solidFill>
              </a:rPr>
              <a:t>2:05 -- </a:t>
            </a:r>
            <a:r>
              <a:rPr lang="en-US" dirty="0" smtClean="0">
                <a:solidFill>
                  <a:srgbClr val="BBE0E3">
                    <a:lumMod val="25000"/>
                  </a:srgbClr>
                </a:solidFill>
              </a:rPr>
              <a:t>2:45</a:t>
            </a:r>
            <a:endParaRPr lang="en-US" dirty="0">
              <a:solidFill>
                <a:srgbClr val="BBE0E3">
                  <a:lumMod val="25000"/>
                </a:srgbClr>
              </a:solidFill>
            </a:endParaRPr>
          </a:p>
        </p:txBody>
      </p:sp>
    </p:spTree>
    <p:extLst>
      <p:ext uri="{BB962C8B-B14F-4D97-AF65-F5344CB8AC3E}">
        <p14:creationId xmlns:p14="http://schemas.microsoft.com/office/powerpoint/2010/main" val="4015484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ata slides">
  <a:themeElements>
    <a:clrScheme name="Custom 1">
      <a:dk1>
        <a:srgbClr val="333333"/>
      </a:dk1>
      <a:lt1>
        <a:sysClr val="window" lastClr="FFFFFF"/>
      </a:lt1>
      <a:dk2>
        <a:srgbClr val="666666"/>
      </a:dk2>
      <a:lt2>
        <a:srgbClr val="EEECE1"/>
      </a:lt2>
      <a:accent1>
        <a:srgbClr val="8BAB42"/>
      </a:accent1>
      <a:accent2>
        <a:srgbClr val="CCCCCC"/>
      </a:accent2>
      <a:accent3>
        <a:srgbClr val="60574C"/>
      </a:accent3>
      <a:accent4>
        <a:srgbClr val="31859C"/>
      </a:accent4>
      <a:accent5>
        <a:srgbClr val="A8BC33"/>
      </a:accent5>
      <a:accent6>
        <a:srgbClr val="FFFFF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9018</TotalTime>
  <Words>1422</Words>
  <Application>Microsoft Office PowerPoint</Application>
  <PresentationFormat>On-screen Show (4:3)</PresentationFormat>
  <Paragraphs>181</Paragraphs>
  <Slides>17</Slides>
  <Notes>1</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1_Default Design</vt:lpstr>
      <vt:lpstr>Data slides</vt:lpstr>
      <vt:lpstr>1_Data slides</vt:lpstr>
      <vt:lpstr>eHealth Initiative Interoperability Work Group</vt:lpstr>
      <vt:lpstr>Reminder</vt:lpstr>
      <vt:lpstr>Agenda</vt:lpstr>
      <vt:lpstr>Data Sharing Practices Repository</vt:lpstr>
      <vt:lpstr>Data Sharing Practices Repository – Focus Areas</vt:lpstr>
      <vt:lpstr>Data Sharing Practices Repository – Related Projects</vt:lpstr>
      <vt:lpstr>Data Sharing Practices Repository – Template</vt:lpstr>
      <vt:lpstr>Data Sharing Practices Repository – Solicit Examples</vt:lpstr>
      <vt:lpstr>Data Sharing Practices Repository – Build Repository</vt:lpstr>
      <vt:lpstr>Data Sharing Practices Repository – Timelines</vt:lpstr>
      <vt:lpstr>Interoperability Repository</vt:lpstr>
      <vt:lpstr>Next Steps for  Interoperability Work Group</vt:lpstr>
      <vt:lpstr>Questions?</vt:lpstr>
      <vt:lpstr>PowerPoint Presentation</vt:lpstr>
      <vt:lpstr>Focus Area Priorities</vt:lpstr>
      <vt:lpstr>Focus Area Comments</vt:lpstr>
      <vt:lpstr>Focus Area Comments</vt:lpstr>
    </vt:vector>
  </TitlesOfParts>
  <Company>eHealth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Annual Members Only Meeting: Next Steps for Achieving eHealth Initiative’s Mission</dc:title>
  <dc:creator>Alex Kontur</dc:creator>
  <cp:lastModifiedBy>Sony LapTop User</cp:lastModifiedBy>
  <cp:revision>228</cp:revision>
  <cp:lastPrinted>2016-01-19T12:08:37Z</cp:lastPrinted>
  <dcterms:created xsi:type="dcterms:W3CDTF">2012-01-04T17:52:58Z</dcterms:created>
  <dcterms:modified xsi:type="dcterms:W3CDTF">2016-01-19T12:42:50Z</dcterms:modified>
</cp:coreProperties>
</file>